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comments/comment3.xml" ContentType="application/vnd.openxmlformats-officedocument.presentationml.comments+xml"/>
  <Override PartName="/ppt/comments/comment1.xml" ContentType="application/vnd.openxmlformats-officedocument.presentationml.comments+xml"/>
  <Override PartName="/ppt/comments/comment4.xml" ContentType="application/vnd.openxmlformats-officedocument.presentationml.comments+xml"/>
  <Override PartName="/ppt/comments/comment2.xml" ContentType="application/vnd.openxmlformats-officedocument.presentationml.comments+xml"/>
  <Override PartName="/ppt/presentation.xml" ContentType="application/vnd.openxmlformats-officedocument.presentationml.presentation.main+xml"/>
  <Override PartName="/ppt/presProps.xml" ContentType="application/vnd.openxmlformats-officedocument.presentationml.presProps+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id="0" initials="" name="Anita Ovbude" lastIdx="3" clrIdx="0"/>
  <p:cmAuthor id="1" initials="" name="Aly Sosa" lastIdx="1"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2.xml" Type="http://schemas.openxmlformats.org/officeDocument/2006/relationships/slide" Id="rId38"/><Relationship Target="slides/slide31.xml" Type="http://schemas.openxmlformats.org/officeDocument/2006/relationships/slide" Id="rId37"/><Relationship Target="slides/slide13.xml" Type="http://schemas.openxmlformats.org/officeDocument/2006/relationships/slide" Id="rId19"/><Relationship Target="slides/slide30.xml" Type="http://schemas.openxmlformats.org/officeDocument/2006/relationships/slide" Id="rId36"/><Relationship Target="slides/slide12.xml" Type="http://schemas.openxmlformats.org/officeDocument/2006/relationships/slide" Id="rId18"/><Relationship Target="slides/slide11.xml" Type="http://schemas.openxmlformats.org/officeDocument/2006/relationships/slide" Id="rId17"/><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slides/slide24.xml" Type="http://schemas.openxmlformats.org/officeDocument/2006/relationships/slide" Id="rId30"/><Relationship Target="slides/slide6.xml" Type="http://schemas.openxmlformats.org/officeDocument/2006/relationships/slide" Id="rId12"/><Relationship Target="slides/slide25.xml" Type="http://schemas.openxmlformats.org/officeDocument/2006/relationships/slide" Id="rId31"/><Relationship Target="slides/slide7.xml" Type="http://schemas.openxmlformats.org/officeDocument/2006/relationships/slide" Id="rId13"/><Relationship Target="slides/slide4.xml" Type="http://schemas.openxmlformats.org/officeDocument/2006/relationships/slide" Id="rId10"/><Relationship Target="slides/slide5.xml" Type="http://schemas.openxmlformats.org/officeDocument/2006/relationships/slide" Id="rId11"/><Relationship Target="slides/slide28.xml" Type="http://schemas.openxmlformats.org/officeDocument/2006/relationships/slide" Id="rId34"/><Relationship Target="slides/slide29.xml" Type="http://schemas.openxmlformats.org/officeDocument/2006/relationships/slide" Id="rId35"/><Relationship Target="slides/slide26.xml" Type="http://schemas.openxmlformats.org/officeDocument/2006/relationships/slide" Id="rId32"/><Relationship Target="slides/slide27.xml" Type="http://schemas.openxmlformats.org/officeDocument/2006/relationships/slide" Id="rId33"/><Relationship Target="slides/slide23.xml" Type="http://schemas.openxmlformats.org/officeDocument/2006/relationships/slide" Id="rId29"/><Relationship Target="slides/slide20.xml" Type="http://schemas.openxmlformats.org/officeDocument/2006/relationships/slide" Id="rId26"/><Relationship Target="slides/slide19.xml" Type="http://schemas.openxmlformats.org/officeDocument/2006/relationships/slide" Id="rId25"/><Relationship Target="slides/slide22.xml" Type="http://schemas.openxmlformats.org/officeDocument/2006/relationships/slide" Id="rId28"/><Relationship Target="slides/slide21.xml" Type="http://schemas.openxmlformats.org/officeDocument/2006/relationships/slide" Id="rId27"/><Relationship Target="presProps.xml" Type="http://schemas.openxmlformats.org/officeDocument/2006/relationships/presProps" Id="rId2"/><Relationship Target="slides/slide15.xml" Type="http://schemas.openxmlformats.org/officeDocument/2006/relationships/slide" Id="rId21"/><Relationship Target="theme/theme1.xml" Type="http://schemas.openxmlformats.org/officeDocument/2006/relationships/theme" Id="rId1"/><Relationship Target="slides/slide16.xml" Type="http://schemas.openxmlformats.org/officeDocument/2006/relationships/slide" Id="rId22"/><Relationship Target="commentAuthors.xml" Type="http://schemas.openxmlformats.org/officeDocument/2006/relationships/commentAuthors" Id="rId4"/><Relationship Target="slides/slide17.xml" Type="http://schemas.openxmlformats.org/officeDocument/2006/relationships/slide" Id="rId23"/><Relationship Target="tableStyles.xml" Type="http://schemas.openxmlformats.org/officeDocument/2006/relationships/tableStyles" Id="rId3"/><Relationship Target="slides/slide18.xml" Type="http://schemas.openxmlformats.org/officeDocument/2006/relationships/slide" Id="rId24"/><Relationship Target="slides/slide14.xml" Type="http://schemas.openxmlformats.org/officeDocument/2006/relationships/slide" Id="rId20"/><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1.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1" authorId="1">
    <p:pos y="0" x="6000"/>
    <p:text>whoever has the final design plan upload it to this page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3" authorId="0">
    <p:pos y="0" x="6000"/>
    <p:text>someone link the role assignments doc
pls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1" authorId="0">
    <p:pos y="0" x="6000"/>
    <p:text>what the hell is this picture lmaoo</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2" authorId="0">
    <p:pos y="0" x="6000"/>
    <p:text>should we put these after the slides that have the definition of the jobs</p:text>
  </p:cm>
</p:cmLst>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2" name="Shape 142"/>
        <p:cNvGrpSpPr/>
        <p:nvPr/>
      </p:nvGrpSpPr>
      <p:grpSpPr>
        <a:xfrm>
          <a:off y="0" x="0"/>
          <a:ext cy="0" cx="0"/>
          <a:chOff y="0" x="0"/>
          <a:chExt cy="0" cx="0"/>
        </a:xfrm>
      </p:grpSpPr>
      <p:sp>
        <p:nvSpPr>
          <p:cNvPr id="143" name="Shape 14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4" name="Shape 1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1" name="Shape 1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3" name="Shape 16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9" name="Shape 1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7" name="Shape 17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 name="Shape 181"/>
        <p:cNvGrpSpPr/>
        <p:nvPr/>
      </p:nvGrpSpPr>
      <p:grpSpPr>
        <a:xfrm>
          <a:off y="0" x="0"/>
          <a:ext cy="0" cx="0"/>
          <a:chOff y="0" x="0"/>
          <a:chExt cy="0" cx="0"/>
        </a:xfrm>
      </p:grpSpPr>
      <p:sp>
        <p:nvSpPr>
          <p:cNvPr id="182" name="Shape 1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3" name="Shape 18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9" name="Shape 189"/>
        <p:cNvGrpSpPr/>
        <p:nvPr/>
      </p:nvGrpSpPr>
      <p:grpSpPr>
        <a:xfrm>
          <a:off y="0" x="0"/>
          <a:ext cy="0" cx="0"/>
          <a:chOff y="0" x="0"/>
          <a:chExt cy="0" cx="0"/>
        </a:xfrm>
      </p:grpSpPr>
      <p:sp>
        <p:nvSpPr>
          <p:cNvPr id="190" name="Shape 1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1" name="Shape 19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7" name="Shape 197"/>
        <p:cNvGrpSpPr/>
        <p:nvPr/>
      </p:nvGrpSpPr>
      <p:grpSpPr>
        <a:xfrm>
          <a:off y="0" x="0"/>
          <a:ext cy="0" cx="0"/>
          <a:chOff y="0" x="0"/>
          <a:chExt cy="0" cx="0"/>
        </a:xfrm>
      </p:grpSpPr>
      <p:sp>
        <p:nvSpPr>
          <p:cNvPr id="198" name="Shape 19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9" name="Shape 19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5" name="Shape 205"/>
        <p:cNvGrpSpPr/>
        <p:nvPr/>
      </p:nvGrpSpPr>
      <p:grpSpPr>
        <a:xfrm>
          <a:off y="0" x="0"/>
          <a:ext cy="0" cx="0"/>
          <a:chOff y="0" x="0"/>
          <a:chExt cy="0" cx="0"/>
        </a:xfrm>
      </p:grpSpPr>
      <p:sp>
        <p:nvSpPr>
          <p:cNvPr id="206" name="Shape 20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7" name="Shape 20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3" name="Shape 213"/>
        <p:cNvGrpSpPr/>
        <p:nvPr/>
      </p:nvGrpSpPr>
      <p:grpSpPr>
        <a:xfrm>
          <a:off y="0" x="0"/>
          <a:ext cy="0" cx="0"/>
          <a:chOff y="0" x="0"/>
          <a:chExt cy="0" cx="0"/>
        </a:xfrm>
      </p:grpSpPr>
      <p:sp>
        <p:nvSpPr>
          <p:cNvPr id="214" name="Shape 2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5" name="Shape 2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3" name="Shape 22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9" name="Shape 229"/>
        <p:cNvGrpSpPr/>
        <p:nvPr/>
      </p:nvGrpSpPr>
      <p:grpSpPr>
        <a:xfrm>
          <a:off y="0" x="0"/>
          <a:ext cy="0" cx="0"/>
          <a:chOff y="0" x="0"/>
          <a:chExt cy="0" cx="0"/>
        </a:xfrm>
      </p:grpSpPr>
      <p:sp>
        <p:nvSpPr>
          <p:cNvPr id="230" name="Shape 2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1" name="Shape 2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7" name="Shape 2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3" name="Shape 2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7" name="Shape 247"/>
        <p:cNvGrpSpPr/>
        <p:nvPr/>
      </p:nvGrpSpPr>
      <p:grpSpPr>
        <a:xfrm>
          <a:off y="0" x="0"/>
          <a:ext cy="0" cx="0"/>
          <a:chOff y="0" x="0"/>
          <a:chExt cy="0" cx="0"/>
        </a:xfrm>
      </p:grpSpPr>
      <p:sp>
        <p:nvSpPr>
          <p:cNvPr id="248" name="Shape 2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9" name="Shape 2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3" name="Shape 253"/>
        <p:cNvGrpSpPr/>
        <p:nvPr/>
      </p:nvGrpSpPr>
      <p:grpSpPr>
        <a:xfrm>
          <a:off y="0" x="0"/>
          <a:ext cy="0" cx="0"/>
          <a:chOff y="0" x="0"/>
          <a:chExt cy="0" cx="0"/>
        </a:xfrm>
      </p:grpSpPr>
      <p:sp>
        <p:nvSpPr>
          <p:cNvPr id="254" name="Shape 25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5" name="Shape 25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9" name="Shape 259"/>
        <p:cNvGrpSpPr/>
        <p:nvPr/>
      </p:nvGrpSpPr>
      <p:grpSpPr>
        <a:xfrm>
          <a:off y="0" x="0"/>
          <a:ext cy="0" cx="0"/>
          <a:chOff y="0" x="0"/>
          <a:chExt cy="0" cx="0"/>
        </a:xfrm>
      </p:grpSpPr>
      <p:sp>
        <p:nvSpPr>
          <p:cNvPr id="260" name="Shape 2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1" name="Shape 2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5" name="Shape 265"/>
        <p:cNvGrpSpPr/>
        <p:nvPr/>
      </p:nvGrpSpPr>
      <p:grpSpPr>
        <a:xfrm>
          <a:off y="0" x="0"/>
          <a:ext cy="0" cx="0"/>
          <a:chOff y="0" x="0"/>
          <a:chExt cy="0" cx="0"/>
        </a:xfrm>
      </p:grpSpPr>
      <p:sp>
        <p:nvSpPr>
          <p:cNvPr id="266" name="Shape 2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7" name="Shape 2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1" name="Shape 271"/>
        <p:cNvGrpSpPr/>
        <p:nvPr/>
      </p:nvGrpSpPr>
      <p:grpSpPr>
        <a:xfrm>
          <a:off y="0" x="0"/>
          <a:ext cy="0" cx="0"/>
          <a:chOff y="0" x="0"/>
          <a:chExt cy="0" cx="0"/>
        </a:xfrm>
      </p:grpSpPr>
      <p:sp>
        <p:nvSpPr>
          <p:cNvPr id="272" name="Shape 27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3" name="Shape 27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7" name="Shape 277"/>
        <p:cNvGrpSpPr/>
        <p:nvPr/>
      </p:nvGrpSpPr>
      <p:grpSpPr>
        <a:xfrm>
          <a:off y="0" x="0"/>
          <a:ext cy="0" cx="0"/>
          <a:chOff y="0" x="0"/>
          <a:chExt cy="0" cx="0"/>
        </a:xfrm>
      </p:grpSpPr>
      <p:sp>
        <p:nvSpPr>
          <p:cNvPr id="278" name="Shape 27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9" name="Shape 27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3" name="Shape 283"/>
        <p:cNvGrpSpPr/>
        <p:nvPr/>
      </p:nvGrpSpPr>
      <p:grpSpPr>
        <a:xfrm>
          <a:off y="0" x="0"/>
          <a:ext cy="0" cx="0"/>
          <a:chOff y="0" x="0"/>
          <a:chExt cy="0" cx="0"/>
        </a:xfrm>
      </p:grpSpPr>
      <p:sp>
        <p:nvSpPr>
          <p:cNvPr id="284" name="Shape 28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5" name="Shape 28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9" name="Shape 289"/>
        <p:cNvGrpSpPr/>
        <p:nvPr/>
      </p:nvGrpSpPr>
      <p:grpSpPr>
        <a:xfrm>
          <a:off y="0" x="0"/>
          <a:ext cy="0" cx="0"/>
          <a:chOff y="0" x="0"/>
          <a:chExt cy="0" cx="0"/>
        </a:xfrm>
      </p:grpSpPr>
      <p:sp>
        <p:nvSpPr>
          <p:cNvPr id="290" name="Shape 2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1" name="Shape 29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7" name="Shape 1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6" name="Shape 136"/>
        <p:cNvGrpSpPr/>
        <p:nvPr/>
      </p:nvGrpSpPr>
      <p:grpSpPr>
        <a:xfrm>
          <a:off y="0" x="0"/>
          <a:ext cy="0" cx="0"/>
          <a:chOff y="0" x="0"/>
          <a:chExt cy="0" cx="0"/>
        </a:xfrm>
      </p:grpSpPr>
      <p:sp>
        <p:nvSpPr>
          <p:cNvPr id="137" name="Shape 13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8" name="Shape 13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 name="Shape 12"/>
        <p:cNvGrpSpPr/>
        <p:nvPr/>
      </p:nvGrpSpPr>
      <p:grpSpPr>
        <a:xfrm>
          <a:off y="0" x="0"/>
          <a:ext cy="0" cx="0"/>
          <a:chOff y="0" x="0"/>
          <a:chExt cy="0" cx="0"/>
        </a:xfrm>
      </p:grpSpPr>
      <p:sp>
        <p:nvSpPr>
          <p:cNvPr id="13" name="Shape 13"/>
          <p:cNvSpPr txBox="1"/>
          <p:nvPr>
            <p:ph type="ctrTitle"/>
          </p:nvPr>
        </p:nvSpPr>
        <p:spPr>
          <a:xfrm>
            <a:off y="1095856" x="1997075"/>
            <a:ext cy="1102500" cx="6400799"/>
          </a:xfrm>
          <a:prstGeom prst="rect">
            <a:avLst/>
          </a:prstGeom>
        </p:spPr>
        <p:txBody>
          <a:bodyPr bIns="91425" rIns="91425" lIns="91425" tIns="91425" anchor="b" anchorCtr="0"/>
          <a:lstStyle>
            <a:lvl1pPr>
              <a:spcBef>
                <a:spcPts val="0"/>
              </a:spcBef>
              <a:buSzPct val="100000"/>
              <a:defRPr b="1" sz="4800"/>
            </a:lvl1pPr>
            <a:lvl2pPr>
              <a:spcBef>
                <a:spcPts val="0"/>
              </a:spcBef>
              <a:buSzPct val="100000"/>
              <a:defRPr b="1" sz="4800"/>
            </a:lvl2pPr>
            <a:lvl3pPr>
              <a:spcBef>
                <a:spcPts val="0"/>
              </a:spcBef>
              <a:buSzPct val="100000"/>
              <a:defRPr b="1" sz="4800"/>
            </a:lvl3pPr>
            <a:lvl4pPr>
              <a:spcBef>
                <a:spcPts val="0"/>
              </a:spcBef>
              <a:buSzPct val="100000"/>
              <a:defRPr b="1" sz="4800"/>
            </a:lvl4pPr>
            <a:lvl5pPr>
              <a:spcBef>
                <a:spcPts val="0"/>
              </a:spcBef>
              <a:buSzPct val="100000"/>
              <a:defRPr b="1" sz="4800"/>
            </a:lvl5pPr>
            <a:lvl6pPr>
              <a:spcBef>
                <a:spcPts val="0"/>
              </a:spcBef>
              <a:buSzPct val="100000"/>
              <a:defRPr b="1" sz="4800"/>
            </a:lvl6pPr>
            <a:lvl7pPr>
              <a:spcBef>
                <a:spcPts val="0"/>
              </a:spcBef>
              <a:buSzPct val="100000"/>
              <a:defRPr b="1" sz="4800"/>
            </a:lvl7pPr>
            <a:lvl8pPr>
              <a:spcBef>
                <a:spcPts val="0"/>
              </a:spcBef>
              <a:buSzPct val="100000"/>
              <a:defRPr b="1" sz="4800"/>
            </a:lvl8pPr>
            <a:lvl9pPr>
              <a:spcBef>
                <a:spcPts val="0"/>
              </a:spcBef>
              <a:buSzPct val="100000"/>
              <a:defRPr b="1" sz="4800"/>
            </a:lvl9pPr>
          </a:lstStyle>
          <a:p/>
        </p:txBody>
      </p:sp>
      <p:sp>
        <p:nvSpPr>
          <p:cNvPr id="14" name="Shape 14"/>
          <p:cNvSpPr txBox="1"/>
          <p:nvPr>
            <p:ph idx="1" type="subTitle"/>
          </p:nvPr>
        </p:nvSpPr>
        <p:spPr>
          <a:xfrm>
            <a:off y="2251802" x="1997075"/>
            <a:ext cy="871800" cx="6400799"/>
          </a:xfrm>
          <a:prstGeom prst="rect">
            <a:avLst/>
          </a:prstGeom>
        </p:spPr>
        <p:txBody>
          <a:bodyPr bIns="91425" rIns="91425" lIns="91425" tIns="91425" anchor="t" anchorCtr="0"/>
          <a:lstStyle>
            <a:lvl1pPr>
              <a:spcBef>
                <a:spcPts val="0"/>
              </a:spcBef>
              <a:buClr>
                <a:srgbClr val="FFFFFF"/>
              </a:buClr>
              <a:buNone/>
              <a:defRPr>
                <a:solidFill>
                  <a:srgbClr val="FFFFFF"/>
                </a:solidFill>
              </a:defRPr>
            </a:lvl1pPr>
            <a:lvl2pPr>
              <a:spcBef>
                <a:spcPts val="0"/>
              </a:spcBef>
              <a:buClr>
                <a:srgbClr val="FFFFFF"/>
              </a:buClr>
              <a:buSzPct val="100000"/>
              <a:buNone/>
              <a:defRPr sz="3200">
                <a:solidFill>
                  <a:srgbClr val="FFFFFF"/>
                </a:solidFill>
              </a:defRPr>
            </a:lvl2pPr>
            <a:lvl3pPr>
              <a:spcBef>
                <a:spcPts val="0"/>
              </a:spcBef>
              <a:buClr>
                <a:srgbClr val="FFFFFF"/>
              </a:buClr>
              <a:buSzPct val="100000"/>
              <a:buNone/>
              <a:defRPr sz="3200">
                <a:solidFill>
                  <a:srgbClr val="FFFFFF"/>
                </a:solidFill>
              </a:defRPr>
            </a:lvl3pPr>
            <a:lvl4pPr>
              <a:spcBef>
                <a:spcPts val="0"/>
              </a:spcBef>
              <a:buClr>
                <a:srgbClr val="FFFFFF"/>
              </a:buClr>
              <a:buSzPct val="100000"/>
              <a:buNone/>
              <a:defRPr sz="3200">
                <a:solidFill>
                  <a:srgbClr val="FFFFFF"/>
                </a:solidFill>
              </a:defRPr>
            </a:lvl4pPr>
            <a:lvl5pPr>
              <a:spcBef>
                <a:spcPts val="0"/>
              </a:spcBef>
              <a:buClr>
                <a:srgbClr val="FFFFFF"/>
              </a:buClr>
              <a:buSzPct val="100000"/>
              <a:buNone/>
              <a:defRPr sz="3200">
                <a:solidFill>
                  <a:srgbClr val="FFFFFF"/>
                </a:solidFill>
              </a:defRPr>
            </a:lvl5pPr>
            <a:lvl6pPr>
              <a:spcBef>
                <a:spcPts val="0"/>
              </a:spcBef>
              <a:buClr>
                <a:srgbClr val="FFFFFF"/>
              </a:buClr>
              <a:buSzPct val="100000"/>
              <a:buNone/>
              <a:defRPr sz="3200">
                <a:solidFill>
                  <a:srgbClr val="FFFFFF"/>
                </a:solidFill>
              </a:defRPr>
            </a:lvl6pPr>
            <a:lvl7pPr>
              <a:spcBef>
                <a:spcPts val="0"/>
              </a:spcBef>
              <a:buClr>
                <a:srgbClr val="FFFFFF"/>
              </a:buClr>
              <a:buSzPct val="100000"/>
              <a:buNone/>
              <a:defRPr sz="3200">
                <a:solidFill>
                  <a:srgbClr val="FFFFFF"/>
                </a:solidFill>
              </a:defRPr>
            </a:lvl7pPr>
            <a:lvl8pPr>
              <a:spcBef>
                <a:spcPts val="0"/>
              </a:spcBef>
              <a:buClr>
                <a:srgbClr val="FFFFFF"/>
              </a:buClr>
              <a:buSzPct val="100000"/>
              <a:buNone/>
              <a:defRPr sz="3200">
                <a:solidFill>
                  <a:srgbClr val="FFFFFF"/>
                </a:solidFill>
              </a:defRPr>
            </a:lvl8pPr>
            <a:lvl9pPr>
              <a:spcBef>
                <a:spcPts val="0"/>
              </a:spcBef>
              <a:buClr>
                <a:srgbClr val="FFFFFF"/>
              </a:buClr>
              <a:buSzPct val="100000"/>
              <a:buNone/>
              <a:defRPr sz="3200">
                <a:solidFill>
                  <a:srgbClr val="FFFFFF"/>
                </a:solidFill>
              </a:defRPr>
            </a:lvl9pPr>
          </a:lstStyle>
          <a:p/>
        </p:txBody>
      </p:sp>
      <p:sp>
        <p:nvSpPr>
          <p:cNvPr id="15" name="Shape 15"/>
          <p:cNvSpPr/>
          <p:nvPr/>
        </p:nvSpPr>
        <p:spPr>
          <a:xfrm>
            <a:off y="0" x="0"/>
            <a:ext cy="5143499" cx="3135299"/>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16" name="Shape 16"/>
          <p:cNvSpPr/>
          <p:nvPr/>
        </p:nvSpPr>
        <p:spPr>
          <a:xfrm>
            <a:off y="0" x="3175"/>
            <a:ext cy="609600" cx="635000"/>
          </a:xfrm>
          <a:custGeom>
            <a:pathLst>
              <a:path w="400" extrusionOk="0" h="512">
                <a:moveTo>
                  <a:pt y="512" x="400"/>
                </a:moveTo>
                <a:lnTo>
                  <a:pt y="0" x="2"/>
                </a:lnTo>
                <a:lnTo>
                  <a:pt y="0" x="0"/>
                </a:lnTo>
                <a:lnTo>
                  <a:pt y="512" x="0"/>
                </a:lnTo>
                <a:lnTo>
                  <a:pt y="512" x="400"/>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17" name="Shape 17"/>
          <p:cNvSpPr/>
          <p:nvPr/>
        </p:nvSpPr>
        <p:spPr>
          <a:xfrm>
            <a:off y="1916906" x="3175"/>
            <a:ext cy="611981" cx="635000"/>
          </a:xfrm>
          <a:custGeom>
            <a:pathLst>
              <a:path w="400" extrusionOk="0" h="514">
                <a:moveTo>
                  <a:pt y="0" x="400"/>
                </a:moveTo>
                <a:lnTo>
                  <a:pt y="0" x="0"/>
                </a:lnTo>
                <a:lnTo>
                  <a:pt y="514" x="0"/>
                </a:lnTo>
                <a:lnTo>
                  <a:pt y="514"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a:pPr>
              <a:spcBef>
                <a:spcPts val="0"/>
              </a:spcBef>
              <a:buNone/>
            </a:pPr>
            <a:r>
              <a:t/>
            </a:r>
            <a:endParaRPr/>
          </a:p>
        </p:txBody>
      </p:sp>
      <p:sp>
        <p:nvSpPr>
          <p:cNvPr id="18" name="Shape 18"/>
          <p:cNvSpPr/>
          <p:nvPr/>
        </p:nvSpPr>
        <p:spPr>
          <a:xfrm>
            <a:off y="1307306"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19" name="Shape 19"/>
          <p:cNvSpPr/>
          <p:nvPr/>
        </p:nvSpPr>
        <p:spPr>
          <a:xfrm>
            <a:off y="1307306"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0" name="Shape 20"/>
          <p:cNvSpPr/>
          <p:nvPr/>
        </p:nvSpPr>
        <p:spPr>
          <a:xfrm>
            <a:off y="3226593" x="152400"/>
            <a:ext cy="609600" cx="1317625"/>
          </a:xfrm>
          <a:custGeom>
            <a:pathLst>
              <a:path w="830" extrusionOk="0" h="512">
                <a:moveTo>
                  <a:pt y="0" x="830"/>
                </a:moveTo>
                <a:lnTo>
                  <a:pt y="0" x="398"/>
                </a:lnTo>
                <a:lnTo>
                  <a:pt y="512" x="0"/>
                </a:lnTo>
                <a:lnTo>
                  <a:pt y="512" x="432"/>
                </a:lnTo>
                <a:lnTo>
                  <a:pt y="0" x="83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a:pPr>
              <a:spcBef>
                <a:spcPts val="0"/>
              </a:spcBef>
              <a:buNone/>
            </a:pPr>
            <a:r>
              <a:t/>
            </a:r>
            <a:endParaRPr/>
          </a:p>
        </p:txBody>
      </p:sp>
      <p:sp>
        <p:nvSpPr>
          <p:cNvPr id="21" name="Shape 21"/>
          <p:cNvSpPr/>
          <p:nvPr/>
        </p:nvSpPr>
        <p:spPr>
          <a:xfrm>
            <a:off y="2614612" x="152400"/>
            <a:ext cy="611981" cx="1317625"/>
          </a:xfrm>
          <a:custGeom>
            <a:pathLst>
              <a:path w="830" extrusionOk="0" h="514">
                <a:moveTo>
                  <a:pt y="0" x="432"/>
                </a:moveTo>
                <a:lnTo>
                  <a:pt y="0" x="0"/>
                </a:lnTo>
                <a:lnTo>
                  <a:pt y="514" x="398"/>
                </a:lnTo>
                <a:lnTo>
                  <a:pt y="514" x="830"/>
                </a:lnTo>
                <a:lnTo>
                  <a:pt y="0" x="432"/>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2" name="Shape 22"/>
          <p:cNvSpPr/>
          <p:nvPr/>
        </p:nvSpPr>
        <p:spPr>
          <a:xfrm>
            <a:off y="2614612" x="984250"/>
            <a:ext cy="611981" cx="1322387"/>
          </a:xfrm>
          <a:custGeom>
            <a:pathLst>
              <a:path w="833" extrusionOk="0" h="514">
                <a:moveTo>
                  <a:pt y="514" x="399"/>
                </a:moveTo>
                <a:lnTo>
                  <a:pt y="514" x="833"/>
                </a:lnTo>
                <a:lnTo>
                  <a:pt y="0" x="435"/>
                </a:lnTo>
                <a:lnTo>
                  <a:pt y="0" x="0"/>
                </a:lnTo>
                <a:lnTo>
                  <a:pt y="514" x="399"/>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3" name="Shape 23"/>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4" name="Shape 24"/>
          <p:cNvSpPr/>
          <p:nvPr/>
        </p:nvSpPr>
        <p:spPr>
          <a:xfrm>
            <a:off y="4533900" x="984250"/>
            <a:ext cy="609600" cx="1322387"/>
          </a:xfrm>
          <a:custGeom>
            <a:pathLst>
              <a:path w="833" extrusionOk="0" h="512">
                <a:moveTo>
                  <a:pt y="0" x="399"/>
                </a:moveTo>
                <a:lnTo>
                  <a:pt y="512" x="0"/>
                </a:lnTo>
                <a:lnTo>
                  <a:pt y="512" x="435"/>
                </a:lnTo>
                <a:lnTo>
                  <a:pt y="0" x="833"/>
                </a:lnTo>
                <a:lnTo>
                  <a:pt y="0" x="399"/>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a:pPr>
              <a:spcBef>
                <a:spcPts val="0"/>
              </a:spcBef>
              <a:buNone/>
            </a:pPr>
            <a:r>
              <a:t/>
            </a:r>
            <a:endParaRPr/>
          </a:p>
        </p:txBody>
      </p:sp>
      <p:sp>
        <p:nvSpPr>
          <p:cNvPr id="25" name="Shape 25"/>
          <p:cNvSpPr/>
          <p:nvPr/>
        </p:nvSpPr>
        <p:spPr>
          <a:xfrm>
            <a:off y="3924300" x="984250"/>
            <a:ext cy="609600" cx="1322387"/>
          </a:xfrm>
          <a:custGeom>
            <a:pathLst>
              <a:path w="833" extrusionOk="0" h="512">
                <a:moveTo>
                  <a:pt y="0" x="435"/>
                </a:moveTo>
                <a:lnTo>
                  <a:pt y="0" x="0"/>
                </a:lnTo>
                <a:lnTo>
                  <a:pt y="512" x="399"/>
                </a:lnTo>
                <a:lnTo>
                  <a:pt y="512" x="833"/>
                </a:lnTo>
                <a:lnTo>
                  <a:pt y="0" x="435"/>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6" name="Shape 26"/>
          <p:cNvSpPr/>
          <p:nvPr/>
        </p:nvSpPr>
        <p:spPr>
          <a:xfrm>
            <a:off y="3924300" x="1820863"/>
            <a:ext cy="609600" cx="1317625"/>
          </a:xfrm>
          <a:custGeom>
            <a:pathLst>
              <a:path w="830" extrusionOk="0" h="512">
                <a:moveTo>
                  <a:pt y="0" x="434"/>
                </a:moveTo>
                <a:lnTo>
                  <a:pt y="0" x="0"/>
                </a:lnTo>
                <a:lnTo>
                  <a:pt y="512" x="398"/>
                </a:lnTo>
                <a:lnTo>
                  <a:pt y="512" x="830"/>
                </a:lnTo>
                <a:lnTo>
                  <a:pt y="0" x="434"/>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7" name="Shape 27"/>
          <p:cNvSpPr/>
          <p:nvPr/>
        </p:nvSpPr>
        <p:spPr>
          <a:xfrm>
            <a:off y="609600"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28" name="Shape 28"/>
          <p:cNvSpPr/>
          <p:nvPr/>
        </p:nvSpPr>
        <p:spPr>
          <a:xfrm>
            <a:off y="1916906" x="152400"/>
            <a:ext cy="611981" cx="1317625"/>
          </a:xfrm>
          <a:custGeom>
            <a:pathLst>
              <a:path w="830" extrusionOk="0" h="514">
                <a:moveTo>
                  <a:pt y="514" x="0"/>
                </a:moveTo>
                <a:lnTo>
                  <a:pt y="514" x="432"/>
                </a:lnTo>
                <a:lnTo>
                  <a:pt y="0" x="830"/>
                </a:lnTo>
                <a:lnTo>
                  <a:pt y="0" x="398"/>
                </a:lnTo>
                <a:lnTo>
                  <a:pt y="514" x="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29" name="Shape 29"/>
          <p:cNvSpPr/>
          <p:nvPr/>
        </p:nvSpPr>
        <p:spPr>
          <a:xfrm>
            <a:off y="3226593" x="984250"/>
            <a:ext cy="609600" cx="1322387"/>
          </a:xfrm>
          <a:custGeom>
            <a:pathLst>
              <a:path w="833" extrusionOk="0" h="512">
                <a:moveTo>
                  <a:pt y="512" x="0"/>
                </a:moveTo>
                <a:lnTo>
                  <a:pt y="512" x="435"/>
                </a:lnTo>
                <a:lnTo>
                  <a:pt y="0" x="833"/>
                </a:lnTo>
                <a:lnTo>
                  <a:pt y="0" x="399"/>
                </a:lnTo>
                <a:lnTo>
                  <a:pt y="512" x="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30" name="Shape 3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31" name="Shape 31"/>
          <p:cNvSpPr/>
          <p:nvPr/>
        </p:nvSpPr>
        <p:spPr>
          <a:xfrm>
            <a:off y="4533900" x="1820863"/>
            <a:ext cy="609600" cx="1317625"/>
          </a:xfrm>
          <a:custGeom>
            <a:pathLst>
              <a:path w="830" extrusionOk="0" h="512">
                <a:moveTo>
                  <a:pt y="0" x="398"/>
                </a:moveTo>
                <a:lnTo>
                  <a:pt y="512" x="0"/>
                </a:lnTo>
                <a:lnTo>
                  <a:pt y="512" x="434"/>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32" name="Shape 32"/>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33" name="Shape 33"/>
          <p:cNvSpPr/>
          <p:nvPr/>
        </p:nvSpPr>
        <p:spPr>
          <a:xfrm>
            <a:off y="4533900" x="3175"/>
            <a:ext cy="609600" cx="635000"/>
          </a:xfrm>
          <a:custGeom>
            <a:pathLst>
              <a:path w="400" extrusionOk="0" h="512">
                <a:moveTo>
                  <a:pt y="0" x="400"/>
                </a:moveTo>
                <a:lnTo>
                  <a:pt y="0" x="0"/>
                </a:lnTo>
                <a:lnTo>
                  <a:pt y="512" x="0"/>
                </a:lnTo>
                <a:lnTo>
                  <a:pt y="512"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a:pPr>
              <a:spcBef>
                <a:spcPts val="0"/>
              </a:spcBef>
              <a:buNone/>
            </a:pPr>
            <a:r>
              <a:t/>
            </a:r>
            <a:endParaRPr/>
          </a:p>
        </p:txBody>
      </p:sp>
      <p:sp>
        <p:nvSpPr>
          <p:cNvPr id="34" name="Shape 34"/>
          <p:cNvSpPr/>
          <p:nvPr/>
        </p:nvSpPr>
        <p:spPr>
          <a:xfrm>
            <a:off y="3924300"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35" name="Shape 35"/>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36" name="Shape 36"/>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37" name="Shape 37"/>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38" name="Shape 38"/>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
        <p:nvSpPr>
          <p:cNvPr id="39" name="Shape 39"/>
          <p:cNvSpPr/>
          <p:nvPr/>
        </p:nvSpPr>
        <p:spPr>
          <a:xfrm>
            <a:off y="2017" x="8397875"/>
            <a:ext cy="610209" cx="746125"/>
          </a:xfrm>
          <a:custGeom>
            <a:pathLst>
              <a:path w="470" extrusionOk="0" h="605">
                <a:moveTo>
                  <a:pt y="0" x="470"/>
                </a:moveTo>
                <a:lnTo>
                  <a:pt y="605" x="0"/>
                </a:lnTo>
                <a:lnTo>
                  <a:pt y="605" x="470"/>
                </a:lnTo>
                <a:lnTo>
                  <a:pt y="0" x="470"/>
                </a:lnTo>
                <a:close/>
              </a:path>
            </a:pathLst>
          </a:custGeom>
          <a:gradFill>
            <a:gsLst>
              <a:gs pos="0">
                <a:srgbClr val="0090DA"/>
              </a:gs>
              <a:gs pos="54000">
                <a:srgbClr val="0090DA"/>
              </a:gs>
              <a:gs pos="98000">
                <a:srgbClr val="2BC4F3"/>
              </a:gs>
              <a:gs pos="100000">
                <a:srgbClr val="00AEEE"/>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40" name="Shape 40"/>
          <p:cNvSpPr/>
          <p:nvPr/>
        </p:nvSpPr>
        <p:spPr>
          <a:xfrm>
            <a:off y="612225" x="8397875"/>
            <a:ext cy="607183" cx="746125"/>
          </a:xfrm>
          <a:custGeom>
            <a:pathLst>
              <a:path w="470" extrusionOk="0" h="602">
                <a:moveTo>
                  <a:pt y="0" x="0"/>
                </a:moveTo>
                <a:lnTo>
                  <a:pt y="602" x="470"/>
                </a:lnTo>
                <a:lnTo>
                  <a:pt y="0" x="470"/>
                </a:lnTo>
                <a:lnTo>
                  <a:pt y="0" x="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41" name="Shape 41"/>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2" name="Shape 42"/>
        <p:cNvGrpSpPr/>
        <p:nvPr/>
      </p:nvGrpSpPr>
      <p:grpSpPr>
        <a:xfrm>
          <a:off y="0" x="0"/>
          <a:ext cy="0" cx="0"/>
          <a:chOff y="0" x="0"/>
          <a:chExt cy="0" cx="0"/>
        </a:xfrm>
      </p:grpSpPr>
      <p:sp>
        <p:nvSpPr>
          <p:cNvPr id="43" name="Shape 43"/>
          <p:cNvSpPr txBox="1"/>
          <p:nvPr>
            <p:ph type="title"/>
          </p:nvPr>
        </p:nvSpPr>
        <p:spPr>
          <a:xfrm>
            <a:off y="205978" x="457200"/>
            <a:ext cy="857400" cx="687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4" name="Shape 44"/>
          <p:cNvSpPr txBox="1"/>
          <p:nvPr>
            <p:ph idx="1" type="body"/>
          </p:nvPr>
        </p:nvSpPr>
        <p:spPr>
          <a:xfrm>
            <a:off y="1200150" x="457200"/>
            <a:ext cy="36303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5" name="Shape 45"/>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46" name="Shape 46"/>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47" name="Shape 47"/>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
        <p:nvSpPr>
          <p:cNvPr id="48" name="Shape 48"/>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49" name="Shape 49"/>
        <p:cNvGrpSpPr/>
        <p:nvPr/>
      </p:nvGrpSpPr>
      <p:grpSpPr>
        <a:xfrm>
          <a:off y="0" x="0"/>
          <a:ext cy="0" cx="0"/>
          <a:chOff y="0" x="0"/>
          <a:chExt cy="0" cx="0"/>
        </a:xfrm>
      </p:grpSpPr>
      <p:sp>
        <p:nvSpPr>
          <p:cNvPr id="50" name="Shape 50"/>
          <p:cNvSpPr txBox="1"/>
          <p:nvPr>
            <p:ph type="title"/>
          </p:nvPr>
        </p:nvSpPr>
        <p:spPr>
          <a:xfrm>
            <a:off y="205978" x="457200"/>
            <a:ext cy="857400" cx="687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1" name="Shape 51"/>
          <p:cNvSpPr txBox="1"/>
          <p:nvPr>
            <p:ph idx="1" type="body"/>
          </p:nvPr>
        </p:nvSpPr>
        <p:spPr>
          <a:xfrm>
            <a:off y="1200150" x="457200"/>
            <a:ext cy="3630300" cx="4038599"/>
          </a:xfrm>
          <a:prstGeom prst="rect">
            <a:avLst/>
          </a:prstGeom>
        </p:spPr>
        <p:txBody>
          <a:bodyPr bIns="91425" rIns="91425" lIns="91425" t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52" name="Shape 52"/>
          <p:cNvSpPr txBox="1"/>
          <p:nvPr>
            <p:ph idx="2" type="body"/>
          </p:nvPr>
        </p:nvSpPr>
        <p:spPr>
          <a:xfrm>
            <a:off y="1200150" x="4648200"/>
            <a:ext cy="3630300" cx="4038599"/>
          </a:xfrm>
          <a:prstGeom prst="rect">
            <a:avLst/>
          </a:prstGeom>
        </p:spPr>
        <p:txBody>
          <a:bodyPr bIns="91425" rIns="91425" lIns="91425" t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53" name="Shape 5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54" name="Shape 5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55" name="Shape 5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
        <p:nvSpPr>
          <p:cNvPr id="56" name="Shape 5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7" name="Shape 57"/>
        <p:cNvGrpSpPr/>
        <p:nvPr/>
      </p:nvGrpSpPr>
      <p:grpSpPr>
        <a:xfrm>
          <a:off y="0" x="0"/>
          <a:ext cy="0" cx="0"/>
          <a:chOff y="0" x="0"/>
          <a:chExt cy="0" cx="0"/>
        </a:xfrm>
      </p:grpSpPr>
      <p:sp>
        <p:nvSpPr>
          <p:cNvPr id="58" name="Shape 58"/>
          <p:cNvSpPr txBox="1"/>
          <p:nvPr>
            <p:ph type="title"/>
          </p:nvPr>
        </p:nvSpPr>
        <p:spPr>
          <a:xfrm>
            <a:off y="205978" x="457200"/>
            <a:ext cy="857400" cx="687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9" name="Shape 59"/>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60" name="Shape 6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61" name="Shape 61"/>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62" name="Shape 62"/>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63" name="Shape 6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64" name="Shape 6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65" name="Shape 6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
        <p:nvSpPr>
          <p:cNvPr id="66" name="Shape 6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7" name="Shape 67"/>
        <p:cNvGrpSpPr/>
        <p:nvPr/>
      </p:nvGrpSpPr>
      <p:grpSpPr>
        <a:xfrm>
          <a:off y="0" x="0"/>
          <a:ext cy="0" cx="0"/>
          <a:chOff y="0" x="0"/>
          <a:chExt cy="0" cx="0"/>
        </a:xfrm>
      </p:grpSpPr>
      <p:sp>
        <p:nvSpPr>
          <p:cNvPr id="68" name="Shape 68"/>
          <p:cNvSpPr txBox="1"/>
          <p:nvPr>
            <p:ph idx="1" type="body"/>
          </p:nvPr>
        </p:nvSpPr>
        <p:spPr>
          <a:xfrm>
            <a:off y="3320653" x="1574800"/>
            <a:ext cy="513300" cx="5486399"/>
          </a:xfrm>
          <a:prstGeom prst="rect">
            <a:avLst/>
          </a:prstGeom>
        </p:spPr>
        <p:txBody>
          <a:bodyPr bIns="91425" rIns="91425" lIns="91425" tIns="91425" anchor="t" anchorCtr="0"/>
          <a:lstStyle>
            <a:lvl1pPr algn="ctr">
              <a:spcBef>
                <a:spcPts val="0"/>
              </a:spcBef>
              <a:buSzPct val="100000"/>
              <a:buNone/>
              <a:defRPr sz="1800"/>
            </a:lvl1pPr>
          </a:lstStyle>
          <a:p/>
        </p:txBody>
      </p:sp>
      <p:sp>
        <p:nvSpPr>
          <p:cNvPr id="69" name="Shape 69"/>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70" name="Shape 7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71" name="Shape 71"/>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72" name="Shape 72"/>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73" name="Shape 7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74" name="Shape 7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75" name="Shape 7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
        <p:nvSpPr>
          <p:cNvPr id="76" name="Shape 7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7" name="Shape 77"/>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2890DA"/>
            </a:gs>
            <a:gs pos="100000">
              <a:schemeClr val="dk2"/>
            </a:gs>
          </a:gsLst>
          <a:path path="circle">
            <a:fillToRect t="100%" r="100%"/>
          </a:path>
          <a:tileRect b="-100%" l="-100%"/>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6879600"/>
          </a:xfrm>
          <a:prstGeom prst="rect">
            <a:avLst/>
          </a:prstGeom>
          <a:noFill/>
          <a:ln>
            <a:noFill/>
          </a:ln>
        </p:spPr>
        <p:txBody>
          <a:bodyPr bIns="91425" rIns="91425" lIns="91425" tIns="91425" anchor="b" anchorCtr="0"/>
          <a:lstStyle>
            <a:lvl1pPr>
              <a:spcBef>
                <a:spcPts val="0"/>
              </a:spcBef>
              <a:buClr>
                <a:schemeClr val="lt1"/>
              </a:buClr>
              <a:buSzPct val="100000"/>
              <a:buNone/>
              <a:defRPr sz="3600">
                <a:solidFill>
                  <a:schemeClr val="lt1"/>
                </a:solidFill>
              </a:defRPr>
            </a:lvl1pPr>
            <a:lvl2pPr>
              <a:spcBef>
                <a:spcPts val="0"/>
              </a:spcBef>
              <a:buClr>
                <a:schemeClr val="lt1"/>
              </a:buClr>
              <a:buSzPct val="100000"/>
              <a:buNone/>
              <a:defRPr sz="3600">
                <a:solidFill>
                  <a:schemeClr val="lt1"/>
                </a:solidFill>
              </a:defRPr>
            </a:lvl2pPr>
            <a:lvl3pPr>
              <a:spcBef>
                <a:spcPts val="0"/>
              </a:spcBef>
              <a:buClr>
                <a:schemeClr val="lt1"/>
              </a:buClr>
              <a:buSzPct val="100000"/>
              <a:buNone/>
              <a:defRPr sz="3600">
                <a:solidFill>
                  <a:schemeClr val="lt1"/>
                </a:solidFill>
              </a:defRPr>
            </a:lvl3pPr>
            <a:lvl4pPr>
              <a:spcBef>
                <a:spcPts val="0"/>
              </a:spcBef>
              <a:buClr>
                <a:schemeClr val="lt1"/>
              </a:buClr>
              <a:buSzPct val="100000"/>
              <a:buNone/>
              <a:defRPr sz="3600">
                <a:solidFill>
                  <a:schemeClr val="lt1"/>
                </a:solidFill>
              </a:defRPr>
            </a:lvl4pPr>
            <a:lvl5pPr>
              <a:spcBef>
                <a:spcPts val="0"/>
              </a:spcBef>
              <a:buClr>
                <a:schemeClr val="lt1"/>
              </a:buClr>
              <a:buSzPct val="100000"/>
              <a:buNone/>
              <a:defRPr sz="3600">
                <a:solidFill>
                  <a:schemeClr val="lt1"/>
                </a:solidFill>
              </a:defRPr>
            </a:lvl5pPr>
            <a:lvl6pPr>
              <a:spcBef>
                <a:spcPts val="0"/>
              </a:spcBef>
              <a:buClr>
                <a:schemeClr val="lt1"/>
              </a:buClr>
              <a:buSzPct val="100000"/>
              <a:buNone/>
              <a:defRPr sz="3600">
                <a:solidFill>
                  <a:schemeClr val="lt1"/>
                </a:solidFill>
              </a:defRPr>
            </a:lvl6pPr>
            <a:lvl7pPr>
              <a:spcBef>
                <a:spcPts val="0"/>
              </a:spcBef>
              <a:buClr>
                <a:schemeClr val="lt1"/>
              </a:buClr>
              <a:buSzPct val="100000"/>
              <a:buNone/>
              <a:defRPr sz="3600">
                <a:solidFill>
                  <a:schemeClr val="lt1"/>
                </a:solidFill>
              </a:defRPr>
            </a:lvl7pPr>
            <a:lvl8pPr>
              <a:spcBef>
                <a:spcPts val="0"/>
              </a:spcBef>
              <a:buClr>
                <a:schemeClr val="lt1"/>
              </a:buClr>
              <a:buSzPct val="100000"/>
              <a:buNone/>
              <a:defRPr sz="3600">
                <a:solidFill>
                  <a:schemeClr val="lt1"/>
                </a:solidFill>
              </a:defRPr>
            </a:lvl8pPr>
            <a:lvl9pPr>
              <a:spcBef>
                <a:spcPts val="0"/>
              </a:spcBef>
              <a:buClr>
                <a:schemeClr val="lt1"/>
              </a:buClr>
              <a:buSzPct val="100000"/>
              <a:buNone/>
              <a:defRPr sz="3600">
                <a:solidFill>
                  <a:schemeClr val="lt1"/>
                </a:solidFill>
              </a:defRPr>
            </a:lvl9pPr>
          </a:lstStyle>
          <a:p/>
        </p:txBody>
      </p:sp>
      <p:sp>
        <p:nvSpPr>
          <p:cNvPr id="6" name="Shape 6"/>
          <p:cNvSpPr txBox="1"/>
          <p:nvPr>
            <p:ph idx="1" type="body"/>
          </p:nvPr>
        </p:nvSpPr>
        <p:spPr>
          <a:xfrm>
            <a:off y="1200150" x="457200"/>
            <a:ext cy="3394500" cx="8229600"/>
          </a:xfrm>
          <a:prstGeom prst="rect">
            <a:avLst/>
          </a:prstGeom>
          <a:noFill/>
          <a:ln>
            <a:noFill/>
          </a:ln>
        </p:spPr>
        <p:txBody>
          <a:bodyPr bIns="91425" rIns="91425" lIns="91425" tIns="91425" anchor="t" anchorCtr="0"/>
          <a:lstStyle>
            <a:lvl1pPr>
              <a:spcBef>
                <a:spcPts val="0"/>
              </a:spcBef>
              <a:buClr>
                <a:schemeClr val="lt1"/>
              </a:buClr>
              <a:buSzPct val="100000"/>
              <a:defRPr sz="3200">
                <a:solidFill>
                  <a:schemeClr val="lt1"/>
                </a:solidFill>
              </a:defRPr>
            </a:lvl1pPr>
            <a:lvl2pPr>
              <a:spcBef>
                <a:spcPts val="560"/>
              </a:spcBef>
              <a:buClr>
                <a:schemeClr val="lt1"/>
              </a:buClr>
              <a:buSzPct val="100000"/>
              <a:defRPr sz="2800">
                <a:solidFill>
                  <a:schemeClr val="lt1"/>
                </a:solidFill>
              </a:defRPr>
            </a:lvl2pPr>
            <a:lvl3pPr>
              <a:spcBef>
                <a:spcPts val="480"/>
              </a:spcBef>
              <a:buClr>
                <a:schemeClr val="lt1"/>
              </a:buClr>
              <a:buSzPct val="100000"/>
              <a:defRPr sz="2400">
                <a:solidFill>
                  <a:schemeClr val="lt1"/>
                </a:solidFill>
              </a:defRPr>
            </a:lvl3pPr>
            <a:lvl4pPr>
              <a:spcBef>
                <a:spcPts val="400"/>
              </a:spcBef>
              <a:buClr>
                <a:schemeClr val="lt1"/>
              </a:buClr>
              <a:buSzPct val="100000"/>
              <a:defRPr sz="2000">
                <a:solidFill>
                  <a:schemeClr val="lt1"/>
                </a:solidFill>
              </a:defRPr>
            </a:lvl4pPr>
            <a:lvl5pPr>
              <a:spcBef>
                <a:spcPts val="400"/>
              </a:spcBef>
              <a:buClr>
                <a:schemeClr val="lt1"/>
              </a:buClr>
              <a:buSzPct val="100000"/>
              <a:defRPr sz="2000">
                <a:solidFill>
                  <a:schemeClr val="lt1"/>
                </a:solidFill>
              </a:defRPr>
            </a:lvl5pPr>
            <a:lvl6pPr>
              <a:spcBef>
                <a:spcPts val="400"/>
              </a:spcBef>
              <a:buClr>
                <a:schemeClr val="lt1"/>
              </a:buClr>
              <a:buSzPct val="100000"/>
              <a:defRPr sz="2000">
                <a:solidFill>
                  <a:schemeClr val="lt1"/>
                </a:solidFill>
              </a:defRPr>
            </a:lvl6pPr>
            <a:lvl7pPr>
              <a:spcBef>
                <a:spcPts val="400"/>
              </a:spcBef>
              <a:buClr>
                <a:schemeClr val="lt1"/>
              </a:buClr>
              <a:buSzPct val="100000"/>
              <a:defRPr sz="2000">
                <a:solidFill>
                  <a:schemeClr val="lt1"/>
                </a:solidFill>
              </a:defRPr>
            </a:lvl7pPr>
            <a:lvl8pPr>
              <a:spcBef>
                <a:spcPts val="400"/>
              </a:spcBef>
              <a:buClr>
                <a:schemeClr val="lt1"/>
              </a:buClr>
              <a:buSzPct val="100000"/>
              <a:defRPr sz="2000">
                <a:solidFill>
                  <a:schemeClr val="lt1"/>
                </a:solidFill>
              </a:defRPr>
            </a:lvl8pPr>
            <a:lvl9pPr>
              <a:spcBef>
                <a:spcPts val="400"/>
              </a:spcBef>
              <a:buClr>
                <a:schemeClr val="lt1"/>
              </a:buClr>
              <a:buSzPct val="100000"/>
              <a:defRPr sz="2000">
                <a:solidFill>
                  <a:schemeClr val="lt1"/>
                </a:solidFill>
              </a:defRPr>
            </a:lvl9pPr>
          </a:lstStyle>
          <a:p/>
        </p:txBody>
      </p:sp>
      <p:sp>
        <p:nvSpPr>
          <p:cNvPr id="7" name="Shape 7"/>
          <p:cNvSpPr/>
          <p:nvPr/>
        </p:nvSpPr>
        <p:spPr>
          <a:xfrm>
            <a:off y="0" x="0"/>
            <a:ext cy="5143499" cx="3135299"/>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8" name="Shape 8"/>
          <p:cNvSpPr/>
          <p:nvPr/>
        </p:nvSpPr>
        <p:spPr>
          <a:xfrm>
            <a:off y="4533900" x="3175"/>
            <a:ext cy="609600" cx="635000"/>
          </a:xfrm>
          <a:custGeom>
            <a:pathLst>
              <a:path w="400" extrusionOk="0" h="512">
                <a:moveTo>
                  <a:pt y="0" x="400"/>
                </a:moveTo>
                <a:lnTo>
                  <a:pt y="0" x="0"/>
                </a:lnTo>
                <a:lnTo>
                  <a:pt y="512" x="0"/>
                </a:lnTo>
                <a:lnTo>
                  <a:pt y="512"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a:pPr>
              <a:spcBef>
                <a:spcPts val="0"/>
              </a:spcBef>
              <a:buNone/>
            </a:pPr>
            <a:r>
              <a:t/>
            </a:r>
            <a:endParaRPr/>
          </a:p>
        </p:txBody>
      </p:sp>
      <p:sp>
        <p:nvSpPr>
          <p:cNvPr id="9" name="Shape 9"/>
          <p:cNvSpPr/>
          <p:nvPr/>
        </p:nvSpPr>
        <p:spPr>
          <a:xfrm>
            <a:off y="3924300"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10" name="Shape 10"/>
          <p:cNvSpPr/>
          <p:nvPr/>
        </p:nvSpPr>
        <p:spPr>
          <a:xfrm>
            <a:off y="2017" x="8397875"/>
            <a:ext cy="610209" cx="746125"/>
          </a:xfrm>
          <a:custGeom>
            <a:pathLst>
              <a:path w="470" extrusionOk="0" h="605">
                <a:moveTo>
                  <a:pt y="0" x="470"/>
                </a:moveTo>
                <a:lnTo>
                  <a:pt y="605" x="0"/>
                </a:lnTo>
                <a:lnTo>
                  <a:pt y="605" x="470"/>
                </a:lnTo>
                <a:lnTo>
                  <a:pt y="0" x="470"/>
                </a:lnTo>
                <a:close/>
              </a:path>
            </a:pathLst>
          </a:custGeom>
          <a:gradFill>
            <a:gsLst>
              <a:gs pos="0">
                <a:srgbClr val="0090DA"/>
              </a:gs>
              <a:gs pos="54000">
                <a:srgbClr val="0090DA"/>
              </a:gs>
              <a:gs pos="98000">
                <a:srgbClr val="2BC4F3"/>
              </a:gs>
              <a:gs pos="100000">
                <a:srgbClr val="00AEEE"/>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11" name="Shape 11"/>
          <p:cNvSpPr/>
          <p:nvPr/>
        </p:nvSpPr>
        <p:spPr>
          <a:xfrm>
            <a:off y="612225" x="8397875"/>
            <a:ext cy="607183" cx="746125"/>
          </a:xfrm>
          <a:custGeom>
            <a:pathLst>
              <a:path w="470" extrusionOk="0" h="602">
                <a:moveTo>
                  <a:pt y="0" x="0"/>
                </a:moveTo>
                <a:lnTo>
                  <a:pt y="602" x="470"/>
                </a:lnTo>
                <a:lnTo>
                  <a:pt y="0" x="470"/>
                </a:lnTo>
                <a:lnTo>
                  <a:pt y="0" x="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6.jpg" Type="http://schemas.openxmlformats.org/officeDocument/2006/relationships/image" Id="rId4"/><Relationship Target="../comments/comment1.xml" Type="http://schemas.openxmlformats.org/officeDocument/2006/relationships/comments"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http://en.wikipedia.org/wiki/Marriage" Type="http://schemas.openxmlformats.org/officeDocument/2006/relationships/hyperlink" TargetMode="External" Id="rId4"/><Relationship Target="http://en.wikipedia.org/wiki/Census" Type="http://schemas.openxmlformats.org/officeDocument/2006/relationships/hyperlink" TargetMode="External" Id="rId3"/><Relationship Target="http://en.wikipedia.org/wiki/Poverty_line" Type="http://schemas.openxmlformats.org/officeDocument/2006/relationships/hyperlink" TargetMode="External" Id="rId6"/><Relationship Target="http://en.wikipedia.org/wiki/Per_capita_income" Type="http://schemas.openxmlformats.org/officeDocument/2006/relationships/hyperlink" TargetMode="External"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3.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3.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05.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 Target="../media/image20.jpg" Type="http://schemas.openxmlformats.org/officeDocument/2006/relationships/image" Id="rId4"/><Relationship Target="../comments/comment3.xml" Type="http://schemas.openxmlformats.org/officeDocument/2006/relationships/comments" Id="rId3"/><Relationship Target="../media/image16.jpg" Type="http://schemas.openxmlformats.org/officeDocument/2006/relationships/image" Id="rId5"/></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6.xml" Type="http://schemas.openxmlformats.org/officeDocument/2006/relationships/slideLayout" Id="rId1"/><Relationship Target="../media/image25.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6.xml" Type="http://schemas.openxmlformats.org/officeDocument/2006/relationships/slideLayout" Id="rId1"/><Relationship Target="../media/image19.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6.xml" Type="http://schemas.openxmlformats.org/officeDocument/2006/relationships/slideLayout" Id="rId1"/><Relationship Target="../media/image17.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10.png" Type="http://schemas.openxmlformats.org/officeDocument/2006/relationships/image" Id="rId4"/><Relationship Target="../media/image09.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13.png" Type="http://schemas.openxmlformats.org/officeDocument/2006/relationships/image" Id="rId4"/><Relationship Target="../comments/comment4.xml" Type="http://schemas.openxmlformats.org/officeDocument/2006/relationships/comments" Id="rId3"/><Relationship Target="../media/image11.pn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15.png" Type="http://schemas.openxmlformats.org/officeDocument/2006/relationships/image" Id="rId4"/><Relationship Target="../media/image14.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24.png" Type="http://schemas.openxmlformats.org/officeDocument/2006/relationships/image" Id="rId4"/><Relationship Target="../media/image21.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22.png" Type="http://schemas.openxmlformats.org/officeDocument/2006/relationships/image" Id="rId4"/><Relationship Target="../media/image18.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23.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 Target="https://docs.google.com/document/d/1503xIyXAvXP876YOoAk6hWSFnPxMm5xkzAFAmEj7yAQ/edit" Type="http://schemas.openxmlformats.org/officeDocument/2006/relationships/hyperlink" TargetMode="External" Id="rId4"/><Relationship Target="https://docs.google.com/document/d/19kFcyk1Wu4k_W3ZsWCarh6HOHI09LZRu2Kk9vWfuxAM/edit" Type="http://schemas.openxmlformats.org/officeDocument/2006/relationships/hyperlink" TargetMode="External"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 Target="http://www.theartcareerproject.com/landscape-architecture-career/586/" Type="http://schemas.openxmlformats.org/officeDocument/2006/relationships/hyperlink" TargetMode="External" Id="rId4"/><Relationship Target="http://www.landwatch.com/Oneida-County-New-York-Land-for-sale/pid/299608269" Type="http://schemas.openxmlformats.org/officeDocument/2006/relationships/hyperlink" TargetMode="External" Id="rId3"/><Relationship Target="https://www.planning.org/kidsandcommunity/whatisplanning/" Type="http://schemas.openxmlformats.org/officeDocument/2006/relationships/hyperlink" TargetMode="External" Id="rId5"/></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 Target="http://en.wikipedia.org/wiki/Remsen,_New_York#Demographics" Type="http://schemas.openxmlformats.org/officeDocument/2006/relationships/hyperlink" TargetMode="External" Id="rId4"/><Relationship Target="http://quickfacts.census.gov/qfd/states/36/36065.html" Type="http://schemas.openxmlformats.org/officeDocument/2006/relationships/hyperlink" TargetMode="External"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5.xml" Type="http://schemas.openxmlformats.org/officeDocument/2006/relationships/slideLayout" Id="rId1"/><Relationship Target="../media/image12.jpg" Type="http://schemas.openxmlformats.org/officeDocument/2006/relationships/image" Id="rId4"/><Relationship Target="../comments/comment2.xml" Type="http://schemas.openxmlformats.org/officeDocument/2006/relationships/comments"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http://en.wikipedia.org/wiki/Urban_planning" Type="http://schemas.openxmlformats.org/officeDocument/2006/relationships/hyperlink" TargetMode="External" Id="rId4"/><Relationship Target="../media/image04.jpg" Type="http://schemas.openxmlformats.org/officeDocument/2006/relationships/image" Id="rId3"/><Relationship Target="http://en.wikipedia.org/wiki/Land_use_planning" Type="http://schemas.openxmlformats.org/officeDocument/2006/relationships/hyperlink" TargetMode="External"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1.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alphaModFix/>
          </a:blip>
          <a:stretch>
            <a:fillRect/>
          </a:stretch>
        </a:blipFill>
      </p:bgPr>
    </p:bg>
    <p:spTree>
      <p:nvGrpSpPr>
        <p:cNvPr id="78" name="Shape 78"/>
        <p:cNvGrpSpPr/>
        <p:nvPr/>
      </p:nvGrpSpPr>
      <p:grpSpPr>
        <a:xfrm>
          <a:off y="0" x="0"/>
          <a:ext cy="0" cx="0"/>
          <a:chOff y="0" x="0"/>
          <a:chExt cy="0" cx="0"/>
        </a:xfrm>
      </p:grpSpPr>
      <p:sp>
        <p:nvSpPr>
          <p:cNvPr id="79" name="Shape 79"/>
          <p:cNvSpPr txBox="1"/>
          <p:nvPr>
            <p:ph type="ctrTitle"/>
          </p:nvPr>
        </p:nvSpPr>
        <p:spPr>
          <a:xfrm>
            <a:off y="1095856" x="1997075"/>
            <a:ext cy="1102500" cx="6400799"/>
          </a:xfrm>
          <a:prstGeom prst="rect">
            <a:avLst/>
          </a:prstGeom>
        </p:spPr>
        <p:txBody>
          <a:bodyPr bIns="91425" rIns="91425" lIns="91425" tIns="91425" anchor="b" anchorCtr="0">
            <a:noAutofit/>
          </a:bodyPr>
          <a:lstStyle/>
          <a:p>
            <a:pPr>
              <a:spcBef>
                <a:spcPts val="0"/>
              </a:spcBef>
              <a:buNone/>
            </a:pPr>
            <a:r>
              <a:rPr sz="7200" lang="en">
                <a:solidFill>
                  <a:srgbClr val="FFFFFF"/>
                </a:solidFill>
                <a:latin typeface="Calibri"/>
                <a:ea typeface="Calibri"/>
                <a:cs typeface="Calibri"/>
                <a:sym typeface="Calibri"/>
              </a:rPr>
              <a:t>Town Design</a:t>
            </a:r>
          </a:p>
        </p:txBody>
      </p:sp>
      <p:sp>
        <p:nvSpPr>
          <p:cNvPr id="80" name="Shape 80"/>
          <p:cNvSpPr txBox="1"/>
          <p:nvPr>
            <p:ph idx="1" type="subTitle"/>
          </p:nvPr>
        </p:nvSpPr>
        <p:spPr>
          <a:xfrm>
            <a:off y="2840053" x="627075"/>
            <a:ext cy="784799" cx="7772400"/>
          </a:xfrm>
          <a:prstGeom prst="rect">
            <a:avLst/>
          </a:prstGeom>
        </p:spPr>
        <p:txBody>
          <a:bodyPr bIns="91425" rIns="91425" lIns="91425" tIns="91425" anchor="t" anchorCtr="0">
            <a:noAutofit/>
          </a:bodyPr>
          <a:lstStyle/>
          <a:p>
            <a:pPr>
              <a:spcBef>
                <a:spcPts val="0"/>
              </a:spcBef>
              <a:buNone/>
            </a:pPr>
            <a:r>
              <a:rPr lang="en">
                <a:solidFill>
                  <a:srgbClr val="FFFFFF"/>
                </a:solidFill>
                <a:latin typeface="Comic Sans MS"/>
                <a:ea typeface="Comic Sans MS"/>
                <a:cs typeface="Comic Sans MS"/>
                <a:sym typeface="Comic Sans MS"/>
              </a:rPr>
              <a:t>Anita Ovbude, Najnin Sultana, Gaylenis Mendez, Fernando Batlle, Alymeidy Sosa</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y="0" x="0"/>
          <a:ext cy="0" cx="0"/>
          <a:chOff y="0" x="0"/>
          <a:chExt cy="0" cx="0"/>
        </a:xfrm>
      </p:grpSpPr>
      <p:sp>
        <p:nvSpPr>
          <p:cNvPr id="140" name="Shape 140"/>
          <p:cNvSpPr txBox="1"/>
          <p:nvPr>
            <p:ph type="title"/>
          </p:nvPr>
        </p:nvSpPr>
        <p:spPr>
          <a:xfrm>
            <a:off y="197178" x="457200"/>
            <a:ext cy="857400" cx="6879600"/>
          </a:xfrm>
          <a:prstGeom prst="rect">
            <a:avLst/>
          </a:prstGeom>
        </p:spPr>
        <p:txBody>
          <a:bodyPr bIns="91425" rIns="91425" lIns="91425" tIns="91425" anchor="b" anchorCtr="0">
            <a:noAutofit/>
          </a:bodyPr>
          <a:lstStyle/>
          <a:p>
            <a:pPr rtl="0" lvl="0">
              <a:spcBef>
                <a:spcPts val="0"/>
              </a:spcBef>
              <a:buNone/>
            </a:pPr>
            <a:r>
              <a:rPr lang="en"/>
              <a:t>Demographics</a:t>
            </a:r>
          </a:p>
        </p:txBody>
      </p:sp>
      <p:sp>
        <p:nvSpPr>
          <p:cNvPr id="141" name="Shape 141"/>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30200" marL="457200">
              <a:spcBef>
                <a:spcPts val="0"/>
              </a:spcBef>
              <a:buClr>
                <a:srgbClr val="FFFFFF"/>
              </a:buClr>
              <a:buSzPct val="100000"/>
              <a:buFont typeface="Arial"/>
              <a:buChar char="●"/>
            </a:pPr>
            <a:r>
              <a:rPr sz="1600" lang="en">
                <a:solidFill>
                  <a:srgbClr val="FFFFFF"/>
                </a:solidFill>
              </a:rPr>
              <a:t>As of the </a:t>
            </a:r>
            <a:r>
              <a:rPr sz="1600" lang="en">
                <a:solidFill>
                  <a:srgbClr val="FFFFFF"/>
                </a:solidFill>
                <a:hlinkClick r:id="rId3"/>
              </a:rPr>
              <a:t>census</a:t>
            </a:r>
            <a:r>
              <a:rPr sz="1600" lang="en">
                <a:solidFill>
                  <a:srgbClr val="FFFFFF"/>
                </a:solidFill>
              </a:rPr>
              <a:t> of 2000, there were 1,958 people,</a:t>
            </a:r>
          </a:p>
          <a:p>
            <a:pPr rtl="0" lvl="0" indent="-330200" marL="457200">
              <a:spcBef>
                <a:spcPts val="0"/>
              </a:spcBef>
              <a:buClr>
                <a:srgbClr val="FFFFFF"/>
              </a:buClr>
              <a:buSzPct val="100000"/>
              <a:buFont typeface="Arial"/>
              <a:buChar char="●"/>
            </a:pPr>
            <a:r>
              <a:rPr sz="1600" lang="en">
                <a:solidFill>
                  <a:srgbClr val="FFFFFF"/>
                </a:solidFill>
              </a:rPr>
              <a:t>There were 745 households out of which 36.2% had children under the age of 18 living with them, 54.1% were </a:t>
            </a:r>
            <a:r>
              <a:rPr sz="1600" lang="en">
                <a:solidFill>
                  <a:srgbClr val="FFFFFF"/>
                </a:solidFill>
                <a:hlinkClick r:id="rId4"/>
              </a:rPr>
              <a:t>married couples</a:t>
            </a:r>
            <a:r>
              <a:rPr sz="1600" lang="en">
                <a:solidFill>
                  <a:srgbClr val="FFFFFF"/>
                </a:solidFill>
              </a:rPr>
              <a:t> living together, 11.5% had a female householder with no husband present, and 30.5% were non-families. 22.6% of all households were made up of individuals and 9.1% had someone living alone who was 65 years of age or older.</a:t>
            </a:r>
          </a:p>
          <a:p>
            <a:pPr rtl="0" lvl="0" indent="-330200" marL="457200">
              <a:spcBef>
                <a:spcPts val="0"/>
              </a:spcBef>
              <a:buClr>
                <a:srgbClr val="FFFFFF"/>
              </a:buClr>
              <a:buSzPct val="100000"/>
              <a:buFont typeface="Arial"/>
              <a:buChar char="●"/>
            </a:pPr>
            <a:r>
              <a:rPr sz="1600" lang="en">
                <a:solidFill>
                  <a:srgbClr val="FFFFFF"/>
                </a:solidFill>
              </a:rPr>
              <a:t>In the town the population was spread out with 28.1% under the age of 18, 7.3% from 18 to 24, 28.9% from 25 to 44, 24.9% from 45 to 64, and 10.9% who were 65 years of age or older.</a:t>
            </a:r>
          </a:p>
          <a:p>
            <a:pPr rtl="0" lvl="0" indent="-330200" marL="457200">
              <a:spcBef>
                <a:spcPts val="0"/>
              </a:spcBef>
              <a:buClr>
                <a:srgbClr val="FFFFFF"/>
              </a:buClr>
              <a:buSzPct val="100000"/>
              <a:buFont typeface="Arial"/>
              <a:buChar char="●"/>
            </a:pPr>
            <a:r>
              <a:rPr sz="1600" lang="en">
                <a:solidFill>
                  <a:srgbClr val="FFFFFF"/>
                </a:solidFill>
              </a:rPr>
              <a:t>The median income for a household in the town was $34,968, and the median income for a family was $41,042. Males had a median income of $30,938 versus $22,989 for females. The </a:t>
            </a:r>
            <a:r>
              <a:rPr sz="1600" lang="en">
                <a:solidFill>
                  <a:srgbClr val="FFFFFF"/>
                </a:solidFill>
                <a:hlinkClick r:id="rId5"/>
              </a:rPr>
              <a:t>per capita income</a:t>
            </a:r>
            <a:r>
              <a:rPr sz="1600" lang="en">
                <a:solidFill>
                  <a:srgbClr val="FFFFFF"/>
                </a:solidFill>
              </a:rPr>
              <a:t> for the town was $16,394. About 8.5% of families and 11.2% of the population were below the </a:t>
            </a:r>
            <a:r>
              <a:rPr sz="1600" lang="en">
                <a:solidFill>
                  <a:srgbClr val="FFFFFF"/>
                </a:solidFill>
                <a:hlinkClick r:id="rId6"/>
              </a:rPr>
              <a:t>poverty line</a:t>
            </a:r>
            <a:r>
              <a:rPr sz="1600" lang="en">
                <a:solidFill>
                  <a:srgbClr val="FFFFFF"/>
                </a:solidFill>
              </a:rPr>
              <a:t>, including 10.5% of those under age 18 and 10.4% of those age 65 or over.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y="0" x="0"/>
          <a:ext cy="0" cx="0"/>
          <a:chOff y="0" x="0"/>
          <a:chExt cy="0" cx="0"/>
        </a:xfrm>
      </p:grpSpPr>
      <p:sp>
        <p:nvSpPr>
          <p:cNvPr id="146" name="Shape 146"/>
          <p:cNvSpPr txBox="1"/>
          <p:nvPr>
            <p:ph type="title"/>
          </p:nvPr>
        </p:nvSpPr>
        <p:spPr>
          <a:xfrm>
            <a:off y="205978" x="457200"/>
            <a:ext cy="857400" cx="6879600"/>
          </a:xfrm>
          <a:prstGeom prst="rect">
            <a:avLst/>
          </a:prstGeom>
        </p:spPr>
        <p:txBody>
          <a:bodyPr bIns="91425" rIns="91425" lIns="91425" tIns="91425" anchor="b" anchorCtr="0">
            <a:noAutofit/>
          </a:bodyPr>
          <a:lstStyle/>
          <a:p>
            <a:pPr>
              <a:spcBef>
                <a:spcPts val="0"/>
              </a:spcBef>
              <a:buNone/>
            </a:pPr>
            <a:r>
              <a:rPr lang="en">
                <a:latin typeface="Calibri"/>
                <a:ea typeface="Calibri"/>
                <a:cs typeface="Calibri"/>
                <a:sym typeface="Calibri"/>
              </a:rPr>
              <a:t>Facilities</a:t>
            </a:r>
          </a:p>
        </p:txBody>
      </p:sp>
      <p:sp>
        <p:nvSpPr>
          <p:cNvPr id="147" name="Shape 147"/>
          <p:cNvSpPr txBox="1"/>
          <p:nvPr>
            <p:ph idx="1" type="body"/>
          </p:nvPr>
        </p:nvSpPr>
        <p:spPr>
          <a:xfrm>
            <a:off y="1200150" x="457200"/>
            <a:ext cy="3630300" cx="4038599"/>
          </a:xfrm>
          <a:prstGeom prst="rect">
            <a:avLst/>
          </a:prstGeom>
        </p:spPr>
        <p:txBody>
          <a:bodyPr bIns="91425" rIns="91425" lIns="91425" tIns="91425" anchor="t" anchorCtr="0">
            <a:noAutofit/>
          </a:bodyPr>
          <a:lstStyle/>
          <a:p>
            <a:pPr rtl="0" lvl="0">
              <a:lnSpc>
                <a:spcPct val="115000"/>
              </a:lnSpc>
              <a:spcBef>
                <a:spcPts val="0"/>
              </a:spcBef>
              <a:buClr>
                <a:schemeClr val="dk1"/>
              </a:buClr>
              <a:buSzPct val="61111"/>
              <a:buFont typeface="Arial"/>
              <a:buNone/>
            </a:pPr>
            <a:r>
              <a:rPr sz="1800" lang="en">
                <a:latin typeface="Calibri"/>
                <a:ea typeface="Calibri"/>
                <a:cs typeface="Calibri"/>
                <a:sym typeface="Calibri"/>
              </a:rPr>
              <a:t>What buildings we want to include? Why and what placement?</a:t>
            </a:r>
          </a:p>
          <a:p>
            <a:pPr rtl="0" lvl="0" indent="-342900" marL="457200">
              <a:lnSpc>
                <a:spcPct val="115000"/>
              </a:lnSpc>
              <a:spcBef>
                <a:spcPts val="0"/>
              </a:spcBef>
              <a:buClr>
                <a:schemeClr val="lt1"/>
              </a:buClr>
              <a:buSzPct val="100000"/>
              <a:buFont typeface="Calibri"/>
              <a:buChar char="●"/>
            </a:pPr>
            <a:r>
              <a:rPr sz="1800" lang="en">
                <a:latin typeface="Calibri"/>
                <a:ea typeface="Calibri"/>
                <a:cs typeface="Calibri"/>
                <a:sym typeface="Calibri"/>
              </a:rPr>
              <a:t>Park (with pathways for walking and biking and a children’s section)</a:t>
            </a:r>
          </a:p>
          <a:p>
            <a:pPr rtl="0" lvl="0" indent="-342900" marL="457200">
              <a:lnSpc>
                <a:spcPct val="115000"/>
              </a:lnSpc>
              <a:spcBef>
                <a:spcPts val="0"/>
              </a:spcBef>
              <a:buClr>
                <a:schemeClr val="lt1"/>
              </a:buClr>
              <a:buSzPct val="100000"/>
              <a:buFont typeface="Calibri"/>
              <a:buChar char="●"/>
            </a:pPr>
            <a:r>
              <a:rPr sz="1800" lang="en">
                <a:latin typeface="Calibri"/>
                <a:ea typeface="Calibri"/>
                <a:cs typeface="Calibri"/>
                <a:sym typeface="Calibri"/>
              </a:rPr>
              <a:t>Hospitals and clinics </a:t>
            </a:r>
          </a:p>
          <a:p>
            <a:pPr rtl="0" lvl="0" indent="-342900" marL="457200">
              <a:lnSpc>
                <a:spcPct val="115000"/>
              </a:lnSpc>
              <a:spcBef>
                <a:spcPts val="0"/>
              </a:spcBef>
              <a:buClr>
                <a:schemeClr val="lt1"/>
              </a:buClr>
              <a:buSzPct val="100000"/>
              <a:buFont typeface="Calibri"/>
              <a:buChar char="●"/>
            </a:pPr>
            <a:r>
              <a:rPr sz="1800" lang="en">
                <a:latin typeface="Calibri"/>
                <a:ea typeface="Calibri"/>
                <a:cs typeface="Calibri"/>
                <a:sym typeface="Calibri"/>
              </a:rPr>
              <a:t>Schools </a:t>
            </a:r>
          </a:p>
          <a:p>
            <a:pPr rtl="0" lvl="0" indent="-342900" marL="457200">
              <a:lnSpc>
                <a:spcPct val="115000"/>
              </a:lnSpc>
              <a:spcBef>
                <a:spcPts val="0"/>
              </a:spcBef>
              <a:buClr>
                <a:schemeClr val="lt1"/>
              </a:buClr>
              <a:buSzPct val="100000"/>
              <a:buFont typeface="Calibri"/>
              <a:buChar char="●"/>
            </a:pPr>
            <a:r>
              <a:rPr sz="1800" lang="en">
                <a:latin typeface="Calibri"/>
                <a:ea typeface="Calibri"/>
                <a:cs typeface="Calibri"/>
                <a:sym typeface="Calibri"/>
              </a:rPr>
              <a:t>Community centers/senior centers</a:t>
            </a:r>
          </a:p>
          <a:p>
            <a:pPr rtl="0" lvl="0" indent="-342900" marL="457200">
              <a:lnSpc>
                <a:spcPct val="115000"/>
              </a:lnSpc>
              <a:spcBef>
                <a:spcPts val="0"/>
              </a:spcBef>
              <a:buClr>
                <a:schemeClr val="lt1"/>
              </a:buClr>
              <a:buSzPct val="100000"/>
              <a:buFont typeface="Calibri"/>
              <a:buChar char="●"/>
            </a:pPr>
            <a:r>
              <a:rPr sz="1800" lang="en">
                <a:latin typeface="Calibri"/>
                <a:ea typeface="Calibri"/>
                <a:cs typeface="Calibri"/>
                <a:sym typeface="Calibri"/>
              </a:rPr>
              <a:t>Bank</a:t>
            </a:r>
          </a:p>
          <a:p>
            <a:pPr rtl="0" lvl="0" indent="-342900" marL="457200">
              <a:lnSpc>
                <a:spcPct val="115000"/>
              </a:lnSpc>
              <a:spcBef>
                <a:spcPts val="0"/>
              </a:spcBef>
              <a:buClr>
                <a:schemeClr val="lt1"/>
              </a:buClr>
              <a:buSzPct val="100000"/>
              <a:buFont typeface="Calibri"/>
              <a:buChar char="●"/>
            </a:pPr>
            <a:r>
              <a:rPr sz="1800" lang="en">
                <a:latin typeface="Calibri"/>
                <a:ea typeface="Calibri"/>
                <a:cs typeface="Calibri"/>
                <a:sym typeface="Calibri"/>
              </a:rPr>
              <a:t>Grocery stores</a:t>
            </a:r>
          </a:p>
          <a:p>
            <a:pPr rtl="0" lvl="0" indent="-342900" marL="457200">
              <a:lnSpc>
                <a:spcPct val="115000"/>
              </a:lnSpc>
              <a:spcBef>
                <a:spcPts val="0"/>
              </a:spcBef>
              <a:buClr>
                <a:schemeClr val="lt1"/>
              </a:buClr>
              <a:buSzPct val="100000"/>
              <a:buFont typeface="Calibri"/>
              <a:buChar char="●"/>
            </a:pPr>
            <a:r>
              <a:rPr sz="1800" lang="en">
                <a:latin typeface="Calibri"/>
                <a:ea typeface="Calibri"/>
                <a:cs typeface="Calibri"/>
                <a:sym typeface="Calibri"/>
              </a:rPr>
              <a:t>Churches</a:t>
            </a:r>
          </a:p>
        </p:txBody>
      </p:sp>
      <p:sp>
        <p:nvSpPr>
          <p:cNvPr id="148" name="Shape 148"/>
          <p:cNvSpPr txBox="1"/>
          <p:nvPr>
            <p:ph idx="2" type="body"/>
          </p:nvPr>
        </p:nvSpPr>
        <p:spPr>
          <a:xfrm>
            <a:off y="1200150" x="4648200"/>
            <a:ext cy="3630300" cx="4038599"/>
          </a:xfrm>
          <a:prstGeom prst="rect">
            <a:avLst/>
          </a:prstGeom>
        </p:spPr>
        <p:txBody>
          <a:bodyPr bIns="91425" rIns="91425" lIns="91425" tIns="91425" anchor="t" anchorCtr="0">
            <a:noAutofit/>
          </a:bodyPr>
          <a:lstStyle/>
          <a:p>
            <a:pPr rtl="0" lvl="0" indent="-342900" marL="457200">
              <a:lnSpc>
                <a:spcPct val="115000"/>
              </a:lnSpc>
              <a:spcBef>
                <a:spcPts val="0"/>
              </a:spcBef>
              <a:buClr>
                <a:schemeClr val="lt1"/>
              </a:buClr>
              <a:buSzPct val="100000"/>
              <a:buFont typeface="Arial"/>
              <a:buChar char="●"/>
            </a:pPr>
            <a:r>
              <a:rPr sz="1800" lang="en">
                <a:latin typeface="Calibri"/>
                <a:ea typeface="Calibri"/>
                <a:cs typeface="Calibri"/>
                <a:sym typeface="Calibri"/>
              </a:rPr>
              <a:t>Buildings for human habitation (high rise buildings because we don’t have enough land to make multiple houses next to each other. Three large buildings with 50 apartments each)</a:t>
            </a:r>
          </a:p>
          <a:p>
            <a:pPr rtl="0" lvl="0" indent="-342900" marL="457200">
              <a:lnSpc>
                <a:spcPct val="115000"/>
              </a:lnSpc>
              <a:spcBef>
                <a:spcPts val="0"/>
              </a:spcBef>
              <a:buClr>
                <a:schemeClr val="lt1"/>
              </a:buClr>
              <a:buSzPct val="100000"/>
              <a:buFont typeface="Calibri"/>
              <a:buChar char="●"/>
            </a:pPr>
            <a:r>
              <a:rPr sz="1800" lang="en">
                <a:latin typeface="Calibri"/>
                <a:ea typeface="Calibri"/>
                <a:cs typeface="Calibri"/>
                <a:sym typeface="Calibri"/>
              </a:rPr>
              <a:t>Mall including: Restaurant,Stores (pharmacies, Costco, BJ’s,GameStop, clothes, furniture, Target, Old Navy, Gap,  H&amp;M, Macy’s, etc), Ice-rinks</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ppt_w</p:attrName>
                                        </p:attrNameLst>
                                      </p:cBhvr>
                                      <p:tavLst>
                                        <p:tav tm="0" fmla="">
                                          <p:val>
                                            <p:strVal val="0"/>
                                          </p:val>
                                        </p:tav>
                                        <p:tav tm="100000" fmla="">
                                          <p:val>
                                            <p:strVal val="#ppt_w"/>
                                          </p:val>
                                        </p:tav>
                                      </p:tavLst>
                                    </p:anim>
                                    <p:anim calcmode="lin" valueType="num">
                                      <p:cBhvr additive="base">
                                        <p:cTn dur="1000"/>
                                        <p:tgtEl>
                                          <p:spTgt spid="146"/>
                                        </p:tgtEl>
                                        <p:attrNameLst>
                                          <p:attrName>ppt_h</p:attrName>
                                        </p:attrNameLst>
                                      </p:cBhvr>
                                      <p:tavLst>
                                        <p:tav tm="0" fmla="">
                                          <p:val>
                                            <p:strVal val="0"/>
                                          </p:val>
                                        </p:tav>
                                        <p:tav tm="100000" fmla="">
                                          <p:val>
                                            <p:strVal val="#ppt_h"/>
                                          </p:val>
                                        </p:tav>
                                      </p:tavLst>
                                    </p:anim>
                                  </p:childTnLst>
                                </p:cTn>
                              </p:par>
                            </p:childTnLst>
                          </p:cTn>
                        </p:par>
                        <p:par>
                          <p:cTn fill="hold">
                            <p:stCondLst>
                              <p:cond delay="1000"/>
                            </p:stCondLst>
                            <p:childTnLst>
                              <p:par>
                                <p:cTn presetID="2" fill="hold" presetSubtype="8" presetClass="entr" nodeType="afterEffect">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ppt_x</p:attrName>
                                        </p:attrNameLst>
                                      </p:cBhvr>
                                      <p:tavLst>
                                        <p:tav tm="0" fmla="">
                                          <p:val>
                                            <p:strVal val="#ppt_x-1"/>
                                          </p:val>
                                        </p:tav>
                                        <p:tav tm="100000" fmla="">
                                          <p:val>
                                            <p:strVal val="#ppt_x"/>
                                          </p:val>
                                        </p:tav>
                                      </p:tavLst>
                                    </p:anim>
                                  </p:childTnLst>
                                </p:cTn>
                              </p:par>
                            </p:childTnLst>
                          </p:cTn>
                        </p:par>
                        <p:par>
                          <p:cTn fill="hold">
                            <p:stCondLst>
                              <p:cond delay="2000"/>
                            </p:stCondLst>
                            <p:childTnLst>
                              <p:par>
                                <p:cTn presetID="2" fill="hold" presetSubtype="8" presetClass="entr" nodeType="afterEffect">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y="0" x="0"/>
          <a:ext cy="0" cx="0"/>
          <a:chOff y="0" x="0"/>
          <a:chExt cy="0" cx="0"/>
        </a:xfrm>
      </p:grpSpPr>
      <p:sp>
        <p:nvSpPr>
          <p:cNvPr id="153" name="Shape 153"/>
          <p:cNvSpPr txBox="1"/>
          <p:nvPr>
            <p:ph type="title"/>
          </p:nvPr>
        </p:nvSpPr>
        <p:spPr>
          <a:xfrm>
            <a:off y="205978" x="457200"/>
            <a:ext cy="857400" cx="6879600"/>
          </a:xfrm>
          <a:prstGeom prst="rect">
            <a:avLst/>
          </a:prstGeom>
        </p:spPr>
        <p:txBody>
          <a:bodyPr bIns="91425" rIns="91425" lIns="91425" tIns="91425" anchor="b" anchorCtr="0">
            <a:noAutofit/>
          </a:bodyPr>
          <a:lstStyle/>
          <a:p>
            <a:pPr>
              <a:spcBef>
                <a:spcPts val="0"/>
              </a:spcBef>
              <a:buNone/>
            </a:pPr>
            <a:r>
              <a:rPr lang="en"/>
              <a:t>Dimensions</a:t>
            </a:r>
          </a:p>
        </p:txBody>
      </p:sp>
      <p:sp>
        <p:nvSpPr>
          <p:cNvPr id="154" name="Shape 154"/>
          <p:cNvSpPr txBox="1"/>
          <p:nvPr>
            <p:ph idx="1" type="body"/>
          </p:nvPr>
        </p:nvSpPr>
        <p:spPr>
          <a:xfrm>
            <a:off y="1200150" x="457200"/>
            <a:ext cy="3630300" cx="4038599"/>
          </a:xfrm>
          <a:prstGeom prst="rect">
            <a:avLst/>
          </a:prstGeom>
        </p:spPr>
        <p:txBody>
          <a:bodyPr bIns="91425" rIns="91425" lIns="91425" tIns="91425" anchor="t" anchorCtr="0">
            <a:noAutofit/>
          </a:bodyPr>
          <a:lstStyle/>
          <a:p>
            <a:pPr rtl="0" lvl="0">
              <a:lnSpc>
                <a:spcPct val="115000"/>
              </a:lnSpc>
              <a:spcBef>
                <a:spcPts val="0"/>
              </a:spcBef>
              <a:buClr>
                <a:schemeClr val="dk1"/>
              </a:buClr>
              <a:buSzPct val="78571"/>
              <a:buFont typeface="Arial"/>
              <a:buNone/>
            </a:pPr>
            <a:r>
              <a:rPr u="sng" sz="1400" lang="en">
                <a:solidFill>
                  <a:srgbClr val="FFFFFF"/>
                </a:solidFill>
                <a:latin typeface="Times New Roman"/>
                <a:ea typeface="Times New Roman"/>
                <a:cs typeface="Times New Roman"/>
                <a:sym typeface="Times New Roman"/>
              </a:rPr>
              <a:t>Dimensions of the Buildings: (100 acres - 4,356,000 square feet)</a:t>
            </a:r>
          </a:p>
          <a:p>
            <a:pPr rtl="0" lvl="0" indent="-317500" marL="457200">
              <a:lnSpc>
                <a:spcPct val="115000"/>
              </a:lnSpc>
              <a:spcBef>
                <a:spcPts val="0"/>
              </a:spcBef>
              <a:buClr>
                <a:srgbClr val="FFFFFF"/>
              </a:buClr>
              <a:buSzPct val="100000"/>
              <a:buFont typeface="Times New Roman"/>
              <a:buChar char="●"/>
            </a:pPr>
            <a:r>
              <a:rPr sz="1400" lang="en">
                <a:solidFill>
                  <a:srgbClr val="FFFFFF"/>
                </a:solidFill>
                <a:latin typeface="Times New Roman"/>
                <a:ea typeface="Times New Roman"/>
                <a:cs typeface="Times New Roman"/>
                <a:sym typeface="Times New Roman"/>
              </a:rPr>
              <a:t>Estimate parking to be approximately 110 cars to the acre </a:t>
            </a:r>
          </a:p>
          <a:p>
            <a:pPr rtl="0" lvl="0" indent="-317500" marL="457200">
              <a:lnSpc>
                <a:spcPct val="115000"/>
              </a:lnSpc>
              <a:spcBef>
                <a:spcPts val="0"/>
              </a:spcBef>
              <a:spcAft>
                <a:spcPts val="500"/>
              </a:spcAft>
              <a:buClr>
                <a:srgbClr val="FFFFFF"/>
              </a:buClr>
              <a:buSzPct val="100000"/>
              <a:buFont typeface="Times New Roman"/>
              <a:buChar char="●"/>
            </a:pPr>
            <a:r>
              <a:rPr sz="1400" lang="en">
                <a:solidFill>
                  <a:srgbClr val="FFFFFF"/>
                </a:solidFill>
                <a:latin typeface="Times New Roman"/>
                <a:ea typeface="Times New Roman"/>
                <a:cs typeface="Times New Roman"/>
                <a:sym typeface="Times New Roman"/>
              </a:rPr>
              <a:t>Overall, a church building with dedicated spaces for sanctuary, fell</a:t>
            </a:r>
          </a:p>
          <a:p>
            <a:pPr rtl="0" lvl="0" indent="-317500" marL="457200">
              <a:lnSpc>
                <a:spcPct val="115000"/>
              </a:lnSpc>
              <a:spcBef>
                <a:spcPts val="0"/>
              </a:spcBef>
              <a:spcAft>
                <a:spcPts val="500"/>
              </a:spcAft>
              <a:buClr>
                <a:srgbClr val="FFFFFF"/>
              </a:buClr>
              <a:buSzPct val="100000"/>
              <a:buFont typeface="Times New Roman"/>
              <a:buChar char="●"/>
            </a:pPr>
            <a:r>
              <a:rPr sz="1400" lang="en">
                <a:solidFill>
                  <a:srgbClr val="FFFFFF"/>
                </a:solidFill>
                <a:latin typeface="Times New Roman"/>
                <a:ea typeface="Times New Roman"/>
                <a:cs typeface="Times New Roman"/>
                <a:sym typeface="Times New Roman"/>
              </a:rPr>
              <a:t>Education, administration and multi-use space may require from 30-55 square feet of space per person depending on programs, ministries and other factors, church ends up being ½ an acre</a:t>
            </a:r>
          </a:p>
          <a:p>
            <a:pPr rtl="0" lvl="0" indent="-317500" marL="457200">
              <a:lnSpc>
                <a:spcPct val="115000"/>
              </a:lnSpc>
              <a:spcBef>
                <a:spcPts val="0"/>
              </a:spcBef>
              <a:buClr>
                <a:srgbClr val="FFFFFF"/>
              </a:buClr>
              <a:buSzPct val="100000"/>
              <a:buFont typeface="Times New Roman"/>
              <a:buChar char="●"/>
            </a:pPr>
            <a:r>
              <a:rPr sz="1400" lang="en">
                <a:solidFill>
                  <a:srgbClr val="FFFFFF"/>
                </a:solidFill>
                <a:latin typeface="Times New Roman"/>
                <a:ea typeface="Times New Roman"/>
                <a:cs typeface="Times New Roman"/>
                <a:sym typeface="Times New Roman"/>
              </a:rPr>
              <a:t>The Queens Center Mall is 5 acres, 221,509 square feet</a:t>
            </a:r>
          </a:p>
          <a:p>
            <a:pPr rtl="0" lvl="0" indent="-317500" marL="457200">
              <a:lnSpc>
                <a:spcPct val="115000"/>
              </a:lnSpc>
              <a:spcBef>
                <a:spcPts val="0"/>
              </a:spcBef>
              <a:buClr>
                <a:srgbClr val="FFFFFF"/>
              </a:buClr>
              <a:buSzPct val="100000"/>
              <a:buFont typeface="Times New Roman"/>
              <a:buChar char="●"/>
            </a:pPr>
            <a:r>
              <a:rPr sz="1400" lang="en">
                <a:solidFill>
                  <a:srgbClr val="FFFFFF"/>
                </a:solidFill>
                <a:latin typeface="Times New Roman"/>
                <a:ea typeface="Times New Roman"/>
                <a:cs typeface="Times New Roman"/>
                <a:sym typeface="Times New Roman"/>
              </a:rPr>
              <a:t>The Hyde Park, London is 625 acres and Central Park is 843 acres</a:t>
            </a:r>
          </a:p>
          <a:p>
            <a:pPr>
              <a:spcBef>
                <a:spcPts val="0"/>
              </a:spcBef>
              <a:buNone/>
            </a:pPr>
            <a:r>
              <a:t/>
            </a:r>
            <a:endParaRPr/>
          </a:p>
        </p:txBody>
      </p:sp>
      <p:sp>
        <p:nvSpPr>
          <p:cNvPr id="155" name="Shape 155"/>
          <p:cNvSpPr txBox="1"/>
          <p:nvPr>
            <p:ph idx="2" type="body"/>
          </p:nvPr>
        </p:nvSpPr>
        <p:spPr>
          <a:xfrm>
            <a:off y="1200150" x="4648200"/>
            <a:ext cy="3630300" cx="4038599"/>
          </a:xfrm>
          <a:prstGeom prst="rect">
            <a:avLst/>
          </a:prstGeom>
        </p:spPr>
        <p:txBody>
          <a:bodyPr bIns="91425" rIns="91425" lIns="91425" tIns="91425" anchor="t" anchorCtr="0">
            <a:noAutofit/>
          </a:bodyPr>
          <a:lstStyle/>
          <a:p>
            <a:pPr rtl="0" lvl="0" indent="-317500" marL="457200">
              <a:lnSpc>
                <a:spcPct val="115000"/>
              </a:lnSpc>
              <a:spcBef>
                <a:spcPts val="0"/>
              </a:spcBef>
              <a:buClr>
                <a:srgbClr val="FFFFFF"/>
              </a:buClr>
              <a:buSzPct val="100000"/>
              <a:buFont typeface="Times New Roman"/>
              <a:buChar char="●"/>
            </a:pPr>
            <a:r>
              <a:rPr sz="1400" lang="en">
                <a:solidFill>
                  <a:srgbClr val="FFFFFF"/>
                </a:solidFill>
                <a:latin typeface="Times New Roman"/>
                <a:ea typeface="Times New Roman"/>
                <a:cs typeface="Times New Roman"/>
                <a:sym typeface="Times New Roman"/>
              </a:rPr>
              <a:t>Average children’s playground is 1.2 acres so if we make all the parts of the park 1.2 in total we’ll have 4.8 acres, not including roads (which we haven’t decided)</a:t>
            </a:r>
          </a:p>
          <a:p>
            <a:pPr rtl="0" lvl="0" indent="-317500" marL="457200">
              <a:lnSpc>
                <a:spcPct val="115000"/>
              </a:lnSpc>
              <a:spcBef>
                <a:spcPts val="0"/>
              </a:spcBef>
              <a:buClr>
                <a:srgbClr val="FFFFFF"/>
              </a:buClr>
              <a:buSzPct val="100000"/>
              <a:buFont typeface="Times New Roman"/>
              <a:buChar char="●"/>
            </a:pPr>
            <a:r>
              <a:rPr sz="1400" lang="en">
                <a:solidFill>
                  <a:srgbClr val="FFFFFF"/>
                </a:solidFill>
                <a:latin typeface="Times New Roman"/>
                <a:ea typeface="Times New Roman"/>
                <a:cs typeface="Times New Roman"/>
                <a:sym typeface="Times New Roman"/>
              </a:rPr>
              <a:t>Bike roads are 4-6 feet wide, while car roads are 22-24 feet wide</a:t>
            </a:r>
          </a:p>
          <a:p>
            <a:pPr lvl="0" indent="-317500" marL="457200">
              <a:lnSpc>
                <a:spcPct val="115000"/>
              </a:lnSpc>
              <a:spcBef>
                <a:spcPts val="0"/>
              </a:spcBef>
              <a:buClr>
                <a:srgbClr val="FFFFFF"/>
              </a:buClr>
              <a:buSzPct val="100000"/>
              <a:buFont typeface="Times New Roman"/>
              <a:buChar char="●"/>
            </a:pPr>
            <a:r>
              <a:rPr sz="1400" lang="en">
                <a:solidFill>
                  <a:srgbClr val="FFFFFF"/>
                </a:solidFill>
                <a:latin typeface="Times New Roman"/>
                <a:ea typeface="Times New Roman"/>
                <a:cs typeface="Times New Roman"/>
                <a:sym typeface="Times New Roman"/>
              </a:rPr>
              <a:t>Average single family house 2,669 feet or .06 acres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59" name="Shape 159"/>
        <p:cNvGrpSpPr/>
        <p:nvPr/>
      </p:nvGrpSpPr>
      <p:grpSpPr>
        <a:xfrm>
          <a:off y="0" x="0"/>
          <a:ext cy="0" cx="0"/>
          <a:chOff y="0" x="0"/>
          <a:chExt cy="0" cx="0"/>
        </a:xfrm>
      </p:grpSpPr>
      <p:sp>
        <p:nvSpPr>
          <p:cNvPr id="160" name="Shape 160"/>
          <p:cNvSpPr txBox="1"/>
          <p:nvPr>
            <p:ph type="ctrTitle"/>
          </p:nvPr>
        </p:nvSpPr>
        <p:spPr>
          <a:xfrm>
            <a:off y="2516756" x="1116325"/>
            <a:ext cy="1102500" cx="6400799"/>
          </a:xfrm>
          <a:prstGeom prst="rect">
            <a:avLst/>
          </a:prstGeom>
        </p:spPr>
        <p:txBody>
          <a:bodyPr bIns="91425" rIns="91425" lIns="91425" tIns="91425" anchor="b" anchorCtr="0">
            <a:noAutofit/>
          </a:bodyPr>
          <a:lstStyle/>
          <a:p>
            <a:pPr algn="ctr">
              <a:spcBef>
                <a:spcPts val="0"/>
              </a:spcBef>
              <a:buNone/>
            </a:pPr>
            <a:r>
              <a:rPr u="sng" sz="7200" lang="en">
                <a:solidFill>
                  <a:srgbClr val="00FFFF"/>
                </a:solidFill>
                <a:latin typeface="Abel"/>
                <a:ea typeface="Abel"/>
                <a:cs typeface="Abel"/>
                <a:sym typeface="Abel"/>
              </a:rPr>
              <a:t>Our Final Site Plan</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afterEffect">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ppt_w</p:attrName>
                                        </p:attrNameLst>
                                      </p:cBhvr>
                                      <p:tavLst>
                                        <p:tav tm="0" fmla="">
                                          <p:val>
                                            <p:strVal val="0"/>
                                          </p:val>
                                        </p:tav>
                                        <p:tav tm="100000" fmla="">
                                          <p:val>
                                            <p:strVal val="#ppt_w"/>
                                          </p:val>
                                        </p:tav>
                                      </p:tavLst>
                                    </p:anim>
                                    <p:anim calcmode="lin" valueType="num">
                                      <p:cBhvr additive="base">
                                        <p:cTn dur="1000"/>
                                        <p:tgtEl>
                                          <p:spTgt spid="160"/>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pic>
        <p:nvPicPr>
          <p:cNvPr id="165" name="Shape 165"/>
          <p:cNvPicPr preferRelativeResize="0"/>
          <p:nvPr/>
        </p:nvPicPr>
        <p:blipFill rotWithShape="1">
          <a:blip r:embed="rId4">
            <a:alphaModFix/>
          </a:blip>
          <a:srcRect t="9148" b="0" r="1642" l="0"/>
          <a:stretch/>
        </p:blipFill>
        <p:spPr>
          <a:xfrm>
            <a:off y="0" x="4503825"/>
            <a:ext cy="5143500" cx="4176216"/>
          </a:xfrm>
          <a:prstGeom prst="rect">
            <a:avLst/>
          </a:prstGeom>
          <a:noFill/>
          <a:ln>
            <a:noFill/>
          </a:ln>
        </p:spPr>
      </p:pic>
      <p:pic>
        <p:nvPicPr>
          <p:cNvPr id="166" name="Shape 166"/>
          <p:cNvPicPr preferRelativeResize="0"/>
          <p:nvPr/>
        </p:nvPicPr>
        <p:blipFill>
          <a:blip r:embed="rId5">
            <a:alphaModFix/>
          </a:blip>
          <a:stretch>
            <a:fillRect/>
          </a:stretch>
        </p:blipFill>
        <p:spPr>
          <a:xfrm>
            <a:off y="0" x="162337"/>
            <a:ext cy="5143500" cx="38576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y="0" x="0"/>
          <a:ext cy="0" cx="0"/>
          <a:chOff y="0" x="0"/>
          <a:chExt cy="0" cx="0"/>
        </a:xfrm>
      </p:grpSpPr>
      <p:sp>
        <p:nvSpPr>
          <p:cNvPr id="171" name="Shape 171"/>
          <p:cNvSpPr txBox="1"/>
          <p:nvPr/>
        </p:nvSpPr>
        <p:spPr>
          <a:xfrm>
            <a:off y="70450" x="5390100"/>
            <a:ext cy="1914300" cx="3558300"/>
          </a:xfrm>
          <a:prstGeom prst="rect">
            <a:avLst/>
          </a:prstGeom>
          <a:noFill/>
          <a:ln>
            <a:noFill/>
          </a:ln>
        </p:spPr>
        <p:txBody>
          <a:bodyPr bIns="91425" rIns="91425" lIns="91425" tIns="91425" anchor="t" anchorCtr="0">
            <a:noAutofit/>
          </a:bodyPr>
          <a:lstStyle/>
          <a:p>
            <a:pPr>
              <a:spcBef>
                <a:spcPts val="0"/>
              </a:spcBef>
              <a:buNone/>
            </a:pPr>
            <a:r>
              <a:t/>
            </a:r>
            <a:endParaRPr/>
          </a:p>
        </p:txBody>
      </p:sp>
      <p:sp>
        <p:nvSpPr>
          <p:cNvPr id="172" name="Shape 172"/>
          <p:cNvSpPr txBox="1"/>
          <p:nvPr/>
        </p:nvSpPr>
        <p:spPr>
          <a:xfrm>
            <a:off y="3111925" x="234875"/>
            <a:ext cy="1832100" cx="3863399"/>
          </a:xfrm>
          <a:prstGeom prst="rect">
            <a:avLst/>
          </a:prstGeom>
          <a:noFill/>
          <a:ln>
            <a:noFill/>
          </a:ln>
        </p:spPr>
        <p:txBody>
          <a:bodyPr bIns="91425" rIns="91425" lIns="91425" tIns="91425" anchor="t" anchorCtr="0">
            <a:noAutofit/>
          </a:bodyPr>
          <a:lstStyle/>
          <a:p>
            <a:pPr>
              <a:spcBef>
                <a:spcPts val="0"/>
              </a:spcBef>
              <a:buNone/>
            </a:pPr>
            <a:r>
              <a:t/>
            </a:r>
            <a:endParaRPr/>
          </a:p>
        </p:txBody>
      </p:sp>
      <p:pic>
        <p:nvPicPr>
          <p:cNvPr id="173" name="Shape 173"/>
          <p:cNvPicPr preferRelativeResize="0"/>
          <p:nvPr/>
        </p:nvPicPr>
        <p:blipFill rotWithShape="1">
          <a:blip r:embed="rId3">
            <a:alphaModFix/>
          </a:blip>
          <a:srcRect t="9562" b="65073" r="1650" l="6115"/>
          <a:stretch/>
        </p:blipFill>
        <p:spPr>
          <a:xfrm>
            <a:off y="315450" x="1071825"/>
            <a:ext cy="2288352" cx="6241598"/>
          </a:xfrm>
          <a:prstGeom prst="rect">
            <a:avLst/>
          </a:prstGeom>
          <a:noFill/>
          <a:ln>
            <a:noFill/>
          </a:ln>
        </p:spPr>
      </p:pic>
      <p:sp>
        <p:nvSpPr>
          <p:cNvPr id="174" name="Shape 174"/>
          <p:cNvSpPr txBox="1"/>
          <p:nvPr/>
        </p:nvSpPr>
        <p:spPr>
          <a:xfrm>
            <a:off y="2758900" x="1112975"/>
            <a:ext cy="718500" cx="6159300"/>
          </a:xfrm>
          <a:prstGeom prst="rect">
            <a:avLst/>
          </a:prstGeom>
          <a:noFill/>
          <a:ln>
            <a:noFill/>
          </a:ln>
        </p:spPr>
        <p:txBody>
          <a:bodyPr bIns="91425" rIns="91425" lIns="91425" tIns="91425" anchor="t" anchorCtr="0">
            <a:noAutofit/>
          </a:bodyPr>
          <a:lstStyle/>
          <a:p>
            <a:pPr rtl="0">
              <a:spcBef>
                <a:spcPts val="0"/>
              </a:spcBef>
              <a:buNone/>
            </a:pPr>
            <a:r>
              <a:rPr lang="en">
                <a:solidFill>
                  <a:srgbClr val="FFFFFF"/>
                </a:solidFill>
                <a:latin typeface="Comic Sans MS"/>
                <a:ea typeface="Comic Sans MS"/>
                <a:cs typeface="Comic Sans MS"/>
                <a:sym typeface="Comic Sans MS"/>
              </a:rPr>
              <a:t>THE BUILDINGS:</a:t>
            </a:r>
          </a:p>
          <a:p>
            <a:pPr rtl="0"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THERE ARE THREE EACH HAVE 50 APARTMENTS, IN TOTAL 150 HOMES</a:t>
            </a:r>
          </a:p>
          <a:p>
            <a:pPr rtl="0"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2 BEDROOM, 1 BEDROOM, 3 BEDROOM</a:t>
            </a:r>
          </a:p>
          <a:p>
            <a:pPr rtl="0"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TRASHCANS AT THE BACK OF THE BUILDINGS WITH BUSHES ON THE SIDES </a:t>
            </a:r>
          </a:p>
          <a:p>
            <a:pPr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FIRE ESCAPES ON THE FRONT NEXT TO THE ENTRANCE, TRASH MORE LIKELY TO GET ON FIRE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pic>
        <p:nvPicPr>
          <p:cNvPr id="179" name="Shape 179"/>
          <p:cNvPicPr preferRelativeResize="0"/>
          <p:nvPr/>
        </p:nvPicPr>
        <p:blipFill rotWithShape="1">
          <a:blip r:embed="rId3">
            <a:alphaModFix/>
          </a:blip>
          <a:srcRect t="26452" b="35058" r="1428" l="4559"/>
          <a:stretch/>
        </p:blipFill>
        <p:spPr>
          <a:xfrm>
            <a:off y="0" x="1950350"/>
            <a:ext cy="2919302" cx="5243299"/>
          </a:xfrm>
          <a:prstGeom prst="rect">
            <a:avLst/>
          </a:prstGeom>
          <a:noFill/>
          <a:ln>
            <a:noFill/>
          </a:ln>
        </p:spPr>
      </p:pic>
      <p:sp>
        <p:nvSpPr>
          <p:cNvPr id="180" name="Shape 180"/>
          <p:cNvSpPr txBox="1"/>
          <p:nvPr/>
        </p:nvSpPr>
        <p:spPr>
          <a:xfrm>
            <a:off y="2919300" x="1492337"/>
            <a:ext cy="718500" cx="6159300"/>
          </a:xfrm>
          <a:prstGeom prst="rect">
            <a:avLst/>
          </a:prstGeom>
          <a:noFill/>
          <a:ln>
            <a:noFill/>
          </a:ln>
        </p:spPr>
        <p:txBody>
          <a:bodyPr bIns="91425" rIns="91425" lIns="91425" tIns="91425" anchor="t" anchorCtr="0">
            <a:noAutofit/>
          </a:bodyPr>
          <a:lstStyle/>
          <a:p>
            <a:pPr rtl="0">
              <a:spcBef>
                <a:spcPts val="0"/>
              </a:spcBef>
              <a:buNone/>
            </a:pPr>
            <a:r>
              <a:rPr lang="en">
                <a:solidFill>
                  <a:srgbClr val="FFFFFF"/>
                </a:solidFill>
                <a:latin typeface="Comic Sans MS"/>
                <a:ea typeface="Comic Sans MS"/>
                <a:cs typeface="Comic Sans MS"/>
                <a:sym typeface="Comic Sans MS"/>
              </a:rPr>
              <a:t>THE PARK:</a:t>
            </a:r>
          </a:p>
          <a:p>
            <a:pPr rtl="0"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DIVIDED INTO SEVERAL PARTS INCLUDING: CHILDREN ARE, PICNIC AREA, COMMUNITY GARDEN, AND SPORTS/OPEN FIELD</a:t>
            </a:r>
          </a:p>
          <a:p>
            <a:pPr rtl="0"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FIRE DEPARTMENT CLOSEST TO THE PARK DUE TO THE HIGH RISK OF FIRE </a:t>
            </a:r>
          </a:p>
          <a:p>
            <a:pPr rtl="0"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POLICE DEPARTMENT CLOSE IN CASE OF EMERGENCY AND DISRUPTIONS, ALSO CLOSEST TO BUILDINGS TO PROVIDE ORDER</a:t>
            </a:r>
          </a:p>
          <a:p>
            <a:pPr rtl="0"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BIKE AND CAR ROADS AVAILABLE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y="0" x="0"/>
          <a:ext cy="0" cx="0"/>
          <a:chOff y="0" x="0"/>
          <a:chExt cy="0" cx="0"/>
        </a:xfrm>
      </p:grpSpPr>
      <p:sp>
        <p:nvSpPr>
          <p:cNvPr id="185" name="Shape 185"/>
          <p:cNvSpPr txBox="1"/>
          <p:nvPr/>
        </p:nvSpPr>
        <p:spPr>
          <a:xfrm>
            <a:off y="898225" x="5539150"/>
            <a:ext cy="3250800" cx="2919300"/>
          </a:xfrm>
          <a:prstGeom prst="rect">
            <a:avLst/>
          </a:prstGeom>
          <a:noFill/>
          <a:ln>
            <a:noFill/>
          </a:ln>
        </p:spPr>
        <p:txBody>
          <a:bodyPr bIns="91425" rIns="91425" lIns="91425" tIns="91425" anchor="t" anchorCtr="0">
            <a:noAutofit/>
          </a:bodyPr>
          <a:lstStyle/>
          <a:p>
            <a:pPr>
              <a:spcBef>
                <a:spcPts val="0"/>
              </a:spcBef>
              <a:buNone/>
            </a:pPr>
            <a:r>
              <a:t/>
            </a:r>
            <a:endParaRPr/>
          </a:p>
        </p:txBody>
      </p:sp>
      <p:pic>
        <p:nvPicPr>
          <p:cNvPr id="186" name="Shape 186"/>
          <p:cNvPicPr preferRelativeResize="0"/>
          <p:nvPr/>
        </p:nvPicPr>
        <p:blipFill rotWithShape="1">
          <a:blip r:embed="rId3">
            <a:alphaModFix/>
          </a:blip>
          <a:srcRect t="59800" b="2678" r="0" l="8071"/>
          <a:stretch/>
        </p:blipFill>
        <p:spPr>
          <a:xfrm>
            <a:off y="582787" x="213850"/>
            <a:ext cy="2823027" cx="5187350"/>
          </a:xfrm>
          <a:prstGeom prst="rect">
            <a:avLst/>
          </a:prstGeom>
          <a:noFill/>
          <a:ln>
            <a:noFill/>
          </a:ln>
        </p:spPr>
      </p:pic>
      <p:sp>
        <p:nvSpPr>
          <p:cNvPr id="187" name="Shape 187"/>
          <p:cNvSpPr txBox="1"/>
          <p:nvPr/>
        </p:nvSpPr>
        <p:spPr>
          <a:xfrm>
            <a:off y="555016" x="5592625"/>
            <a:ext cy="3112800" cx="3240000"/>
          </a:xfrm>
          <a:prstGeom prst="rect">
            <a:avLst/>
          </a:prstGeom>
          <a:noFill/>
          <a:ln>
            <a:noFill/>
          </a:ln>
        </p:spPr>
        <p:txBody>
          <a:bodyPr bIns="91425" rIns="91425" lIns="91425" tIns="91425" anchor="t" anchorCtr="0">
            <a:noAutofit/>
          </a:bodyPr>
          <a:lstStyle/>
          <a:p>
            <a:pPr rtl="0">
              <a:spcBef>
                <a:spcPts val="0"/>
              </a:spcBef>
              <a:buNone/>
            </a:pPr>
            <a:r>
              <a:rPr lang="en">
                <a:solidFill>
                  <a:srgbClr val="FFFFFF"/>
                </a:solidFill>
                <a:latin typeface="Comic Sans MS"/>
                <a:ea typeface="Comic Sans MS"/>
                <a:cs typeface="Comic Sans MS"/>
                <a:sym typeface="Comic Sans MS"/>
              </a:rPr>
              <a:t>THE MALL:</a:t>
            </a:r>
          </a:p>
          <a:p>
            <a:pPr rtl="0"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PROVIDED WITH PARKING SPACE FOR BIKES AND CARS</a:t>
            </a:r>
          </a:p>
          <a:p>
            <a:pPr rtl="0"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HAS SUPERMARKETS, RESTAURANTS, CLOTHING, SHOE, AND FURNITURE STORES, A BANK, AND A GYM.</a:t>
            </a:r>
          </a:p>
          <a:p>
            <a:pPr rtl="0">
              <a:spcBef>
                <a:spcPts val="0"/>
              </a:spcBef>
              <a:buNone/>
            </a:pPr>
            <a:r>
              <a:rPr lang="en">
                <a:solidFill>
                  <a:srgbClr val="FFFFFF"/>
                </a:solidFill>
                <a:latin typeface="Comic Sans MS"/>
                <a:ea typeface="Comic Sans MS"/>
                <a:cs typeface="Comic Sans MS"/>
                <a:sym typeface="Comic Sans MS"/>
              </a:rPr>
              <a:t>THE MOTEL:</a:t>
            </a:r>
          </a:p>
          <a:p>
            <a:pPr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CLOSEST TO THE ROAD, IN CASE SOMEONE COMES TO VISIT A RELATIVE OR JUST WANTS TO VISIT THE MALL ETC</a:t>
            </a:r>
          </a:p>
        </p:txBody>
      </p:sp>
      <p:sp>
        <p:nvSpPr>
          <p:cNvPr id="188" name="Shape 188"/>
          <p:cNvSpPr txBox="1"/>
          <p:nvPr/>
        </p:nvSpPr>
        <p:spPr>
          <a:xfrm>
            <a:off y="3774750" x="310650"/>
            <a:ext cy="718500" cx="8522699"/>
          </a:xfrm>
          <a:prstGeom prst="rect">
            <a:avLst/>
          </a:prstGeom>
          <a:noFill/>
          <a:ln>
            <a:noFill/>
          </a:ln>
        </p:spPr>
        <p:txBody>
          <a:bodyPr bIns="91425" rIns="91425" lIns="91425" tIns="91425" anchor="t" anchorCtr="0">
            <a:noAutofit/>
          </a:bodyPr>
          <a:lstStyle/>
          <a:p>
            <a:pPr rtl="0"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TO THE RIGHT THERE IS A CLINIC, A RECREATIONAL CENTER AND A DAY CARE</a:t>
            </a:r>
          </a:p>
          <a:p>
            <a:pPr rtl="0"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PARKING BEHIND THE CLINIC </a:t>
            </a:r>
          </a:p>
          <a:p>
            <a:pPr lvl="0" indent="-317500" marL="457200">
              <a:spcBef>
                <a:spcPts val="0"/>
              </a:spcBef>
              <a:buClr>
                <a:srgbClr val="FFFFFF"/>
              </a:buClr>
              <a:buSzPct val="100000"/>
              <a:buFont typeface="Comic Sans MS"/>
              <a:buChar char="●"/>
            </a:pPr>
            <a:r>
              <a:rPr lang="en">
                <a:solidFill>
                  <a:srgbClr val="FFFFFF"/>
                </a:solidFill>
                <a:latin typeface="Comic Sans MS"/>
                <a:ea typeface="Comic Sans MS"/>
                <a:cs typeface="Comic Sans MS"/>
                <a:sym typeface="Comic Sans MS"/>
              </a:rPr>
              <a:t>ROADS THROUGHOUT FOR EASY-ACCESS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y="0" x="0"/>
          <a:ext cy="0" cx="0"/>
          <a:chOff y="0" x="0"/>
          <a:chExt cy="0" cx="0"/>
        </a:xfrm>
      </p:grpSpPr>
      <p:sp>
        <p:nvSpPr>
          <p:cNvPr id="193" name="Shape 193"/>
          <p:cNvSpPr txBox="1"/>
          <p:nvPr>
            <p:ph idx="1" type="subTitle"/>
          </p:nvPr>
        </p:nvSpPr>
        <p:spPr>
          <a:xfrm>
            <a:off y="2251802" x="1997075"/>
            <a:ext cy="871800" cx="6400799"/>
          </a:xfrm>
          <a:prstGeom prst="rect">
            <a:avLst/>
          </a:prstGeom>
        </p:spPr>
        <p:txBody>
          <a:bodyPr bIns="91425" rIns="91425" lIns="91425" tIns="91425" anchor="t" anchorCtr="0">
            <a:noAutofit/>
          </a:bodyPr>
          <a:lstStyle/>
          <a:p>
            <a:pPr rtl="0" lvl="0">
              <a:lnSpc>
                <a:spcPct val="115000"/>
              </a:lnSpc>
              <a:spcBef>
                <a:spcPts val="0"/>
              </a:spcBef>
              <a:buNone/>
            </a:pPr>
            <a:r>
              <a:t/>
            </a:r>
            <a:endParaRPr b="1" sz="3600" i="1">
              <a:solidFill>
                <a:srgbClr val="FFFFFF"/>
              </a:solidFill>
            </a:endParaRPr>
          </a:p>
          <a:p>
            <a:pPr algn="l" rtl="0" lvl="0">
              <a:lnSpc>
                <a:spcPct val="115000"/>
              </a:lnSpc>
              <a:spcBef>
                <a:spcPts val="0"/>
              </a:spcBef>
              <a:buClr>
                <a:schemeClr val="dk1"/>
              </a:buClr>
              <a:buFont typeface="Arial"/>
              <a:buNone/>
            </a:pPr>
            <a:r>
              <a:t/>
            </a:r>
            <a:endParaRPr sz="1100">
              <a:solidFill>
                <a:schemeClr val="dk1"/>
              </a:solidFill>
            </a:endParaRPr>
          </a:p>
          <a:p>
            <a:pPr>
              <a:spcBef>
                <a:spcPts val="0"/>
              </a:spcBef>
              <a:buNone/>
            </a:pPr>
            <a:r>
              <a:t/>
            </a:r>
            <a:endParaRPr/>
          </a:p>
        </p:txBody>
      </p:sp>
      <p:sp>
        <p:nvSpPr>
          <p:cNvPr id="194" name="Shape 194"/>
          <p:cNvSpPr txBox="1"/>
          <p:nvPr>
            <p:ph type="ctrTitle"/>
          </p:nvPr>
        </p:nvSpPr>
        <p:spPr>
          <a:xfrm>
            <a:off y="2603606" x="2242525"/>
            <a:ext cy="1102500" cx="6400799"/>
          </a:xfrm>
          <a:prstGeom prst="rect">
            <a:avLst/>
          </a:prstGeom>
        </p:spPr>
        <p:txBody>
          <a:bodyPr bIns="91425" rIns="91425" lIns="91425" tIns="91425" anchor="b" anchorCtr="0">
            <a:noAutofit/>
          </a:bodyPr>
          <a:lstStyle/>
          <a:p>
            <a:pPr>
              <a:spcBef>
                <a:spcPts val="0"/>
              </a:spcBef>
              <a:buNone/>
            </a:pPr>
            <a:r>
              <a:rPr sz="3600" lang="en" i="1"/>
              <a:t>What issues are you responsible for that potentially no other stakeholders would know about?</a:t>
            </a:r>
          </a:p>
        </p:txBody>
      </p:sp>
      <p:pic>
        <p:nvPicPr>
          <p:cNvPr id="195" name="Shape 195"/>
          <p:cNvPicPr preferRelativeResize="0"/>
          <p:nvPr/>
        </p:nvPicPr>
        <p:blipFill>
          <a:blip r:embed="rId3">
            <a:alphaModFix/>
          </a:blip>
          <a:stretch>
            <a:fillRect/>
          </a:stretch>
        </p:blipFill>
        <p:spPr>
          <a:xfrm>
            <a:off y="167300" x="90800"/>
            <a:ext cy="1291575" cx="1777449"/>
          </a:xfrm>
          <a:prstGeom prst="rect">
            <a:avLst/>
          </a:prstGeom>
          <a:noFill/>
          <a:ln>
            <a:noFill/>
          </a:ln>
        </p:spPr>
      </p:pic>
      <p:pic>
        <p:nvPicPr>
          <p:cNvPr id="196" name="Shape 196"/>
          <p:cNvPicPr preferRelativeResize="0"/>
          <p:nvPr/>
        </p:nvPicPr>
        <p:blipFill>
          <a:blip r:embed="rId4">
            <a:alphaModFix/>
          </a:blip>
          <a:stretch>
            <a:fillRect/>
          </a:stretch>
        </p:blipFill>
        <p:spPr>
          <a:xfrm>
            <a:off y="3424775" x="6176925"/>
            <a:ext cy="1642008" cx="21214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y="0" x="0"/>
          <a:ext cy="0" cx="0"/>
          <a:chOff y="0" x="0"/>
          <a:chExt cy="0" cx="0"/>
        </a:xfrm>
      </p:grpSpPr>
      <p:sp>
        <p:nvSpPr>
          <p:cNvPr id="201" name="Shape 201"/>
          <p:cNvSpPr txBox="1"/>
          <p:nvPr>
            <p:ph idx="1" type="subTitle"/>
          </p:nvPr>
        </p:nvSpPr>
        <p:spPr>
          <a:xfrm>
            <a:off y="956549" x="813900"/>
            <a:ext cy="4086300" cx="7644299"/>
          </a:xfrm>
          <a:prstGeom prst="rect">
            <a:avLst/>
          </a:prstGeom>
        </p:spPr>
        <p:txBody>
          <a:bodyPr bIns="91425" rIns="91425" lIns="91425" tIns="91425" anchor="t" anchorCtr="0">
            <a:noAutofit/>
          </a:bodyPr>
          <a:lstStyle/>
          <a:p>
            <a:pPr algn="l" rtl="0" lvl="0">
              <a:lnSpc>
                <a:spcPct val="115000"/>
              </a:lnSpc>
              <a:spcBef>
                <a:spcPts val="0"/>
              </a:spcBef>
              <a:buClr>
                <a:schemeClr val="dk1"/>
              </a:buClr>
              <a:buSzPct val="45833"/>
              <a:buFont typeface="Arial"/>
              <a:buNone/>
            </a:pPr>
            <a:r>
              <a:rPr sz="2400" lang="en">
                <a:solidFill>
                  <a:srgbClr val="FFFFFF"/>
                </a:solidFill>
              </a:rPr>
              <a:t>My contribution to this charrette was that I was the brains behind how to use the 100 acres in a smart way, where the community can get the most out of the space they will live in and maximize each acre. For example I established..</a:t>
            </a:r>
          </a:p>
          <a:p>
            <a:pPr algn="l" rtl="0" lvl="0" indent="-381000" marL="457200">
              <a:lnSpc>
                <a:spcPct val="115000"/>
              </a:lnSpc>
              <a:spcBef>
                <a:spcPts val="0"/>
              </a:spcBef>
              <a:buClr>
                <a:srgbClr val="FFFFFF"/>
              </a:buClr>
              <a:buSzPct val="100000"/>
              <a:buFont typeface="Arial"/>
              <a:buChar char="●"/>
            </a:pPr>
            <a:r>
              <a:rPr sz="2400" lang="en">
                <a:solidFill>
                  <a:srgbClr val="FFFFFF"/>
                </a:solidFill>
              </a:rPr>
              <a:t>150 homes would be stationed as 3 high rise buildings</a:t>
            </a:r>
          </a:p>
          <a:p>
            <a:pPr algn="l" rtl="0" lvl="0" indent="-381000" marL="457200">
              <a:lnSpc>
                <a:spcPct val="115000"/>
              </a:lnSpc>
              <a:spcBef>
                <a:spcPts val="0"/>
              </a:spcBef>
              <a:buClr>
                <a:srgbClr val="FFFFFF"/>
              </a:buClr>
              <a:buSzPct val="100000"/>
              <a:buFont typeface="Arial"/>
              <a:buChar char="●"/>
            </a:pPr>
            <a:r>
              <a:rPr sz="2400" lang="en">
                <a:solidFill>
                  <a:srgbClr val="FFFFFF"/>
                </a:solidFill>
              </a:rPr>
              <a:t>Space for shopping, doctor’s offices, restaurant can all be built as a mall</a:t>
            </a:r>
          </a:p>
          <a:p>
            <a:pPr algn="l" rtl="0" lvl="0">
              <a:lnSpc>
                <a:spcPct val="115000"/>
              </a:lnSpc>
              <a:spcBef>
                <a:spcPts val="0"/>
              </a:spcBef>
              <a:buClr>
                <a:schemeClr val="dk1"/>
              </a:buClr>
              <a:buFont typeface="Arial"/>
              <a:buNone/>
            </a:pPr>
            <a:r>
              <a:t/>
            </a:r>
            <a:endParaRPr sz="1100">
              <a:solidFill>
                <a:srgbClr val="333333"/>
              </a:solidFill>
            </a:endParaRPr>
          </a:p>
          <a:p>
            <a:pPr>
              <a:spcBef>
                <a:spcPts val="0"/>
              </a:spcBef>
              <a:buNone/>
            </a:pPr>
            <a:r>
              <a:t/>
            </a:r>
            <a:endParaRPr/>
          </a:p>
        </p:txBody>
      </p:sp>
      <p:sp>
        <p:nvSpPr>
          <p:cNvPr id="202" name="Shape 202"/>
          <p:cNvSpPr txBox="1"/>
          <p:nvPr>
            <p:ph type="ctrTitle"/>
          </p:nvPr>
        </p:nvSpPr>
        <p:spPr>
          <a:xfrm>
            <a:off y="234455" x="719375"/>
            <a:ext cy="789299" cx="7772400"/>
          </a:xfrm>
          <a:prstGeom prst="rect">
            <a:avLst/>
          </a:prstGeom>
        </p:spPr>
        <p:txBody>
          <a:bodyPr bIns="91425" rIns="91425" lIns="91425" tIns="91425" anchor="b" anchorCtr="0">
            <a:noAutofit/>
          </a:bodyPr>
          <a:lstStyle/>
          <a:p>
            <a:pPr>
              <a:spcBef>
                <a:spcPts val="0"/>
              </a:spcBef>
              <a:buNone/>
            </a:pPr>
            <a:r>
              <a:rPr lang="en">
                <a:latin typeface="Comic Sans MS"/>
                <a:ea typeface="Comic Sans MS"/>
                <a:cs typeface="Comic Sans MS"/>
                <a:sym typeface="Comic Sans MS"/>
              </a:rPr>
              <a:t>Urban Planner</a:t>
            </a:r>
          </a:p>
        </p:txBody>
      </p:sp>
      <p:pic>
        <p:nvPicPr>
          <p:cNvPr id="203" name="Shape 203"/>
          <p:cNvPicPr preferRelativeResize="0"/>
          <p:nvPr/>
        </p:nvPicPr>
        <p:blipFill>
          <a:blip r:embed="rId4">
            <a:alphaModFix/>
          </a:blip>
          <a:stretch>
            <a:fillRect/>
          </a:stretch>
        </p:blipFill>
        <p:spPr>
          <a:xfrm>
            <a:off y="85350" x="5541450"/>
            <a:ext cy="938399" cx="2072750"/>
          </a:xfrm>
          <a:prstGeom prst="rect">
            <a:avLst/>
          </a:prstGeom>
          <a:noFill/>
          <a:ln>
            <a:noFill/>
          </a:ln>
        </p:spPr>
      </p:pic>
      <p:pic>
        <p:nvPicPr>
          <p:cNvPr id="204" name="Shape 204"/>
          <p:cNvPicPr preferRelativeResize="0"/>
          <p:nvPr/>
        </p:nvPicPr>
        <p:blipFill>
          <a:blip r:embed="rId5">
            <a:alphaModFix/>
          </a:blip>
          <a:stretch>
            <a:fillRect/>
          </a:stretch>
        </p:blipFill>
        <p:spPr>
          <a:xfrm>
            <a:off y="2682425" x="7501275"/>
            <a:ext cy="1188949" cx="158732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A86E8"/>
        </a:solidFill>
      </p:bgPr>
    </p:bg>
    <p:spTree>
      <p:nvGrpSpPr>
        <p:cNvPr id="84" name="Shape 84"/>
        <p:cNvGrpSpPr/>
        <p:nvPr/>
      </p:nvGrpSpPr>
      <p:grpSpPr>
        <a:xfrm>
          <a:off y="0" x="0"/>
          <a:ext cy="0" cx="0"/>
          <a:chOff y="0" x="0"/>
          <a:chExt cy="0" cx="0"/>
        </a:xfrm>
      </p:grpSpPr>
      <p:sp>
        <p:nvSpPr>
          <p:cNvPr id="85" name="Shape 85"/>
          <p:cNvSpPr txBox="1"/>
          <p:nvPr>
            <p:ph type="title"/>
          </p:nvPr>
        </p:nvSpPr>
        <p:spPr>
          <a:xfrm>
            <a:off y="366378" x="542750"/>
            <a:ext cy="857400" cx="6879600"/>
          </a:xfrm>
          <a:prstGeom prst="rect">
            <a:avLst/>
          </a:prstGeom>
        </p:spPr>
        <p:txBody>
          <a:bodyPr bIns="91425" rIns="91425" lIns="91425" tIns="91425" anchor="b" anchorCtr="0">
            <a:noAutofit/>
          </a:bodyPr>
          <a:lstStyle/>
          <a:p>
            <a:pPr>
              <a:spcBef>
                <a:spcPts val="0"/>
              </a:spcBef>
              <a:buNone/>
            </a:pPr>
            <a:r>
              <a:rPr u="sng" lang="en">
                <a:solidFill>
                  <a:srgbClr val="FFFFFF"/>
                </a:solidFill>
                <a:latin typeface="Comic Sans MS"/>
                <a:ea typeface="Comic Sans MS"/>
                <a:cs typeface="Comic Sans MS"/>
                <a:sym typeface="Comic Sans MS"/>
              </a:rPr>
              <a:t>Our Charrette Challenge: Scenario B</a:t>
            </a:r>
          </a:p>
        </p:txBody>
      </p:sp>
      <p:sp>
        <p:nvSpPr>
          <p:cNvPr id="86" name="Shape 86"/>
          <p:cNvSpPr txBox="1"/>
          <p:nvPr>
            <p:ph idx="1" type="body"/>
          </p:nvPr>
        </p:nvSpPr>
        <p:spPr>
          <a:xfrm>
            <a:off y="1325975" x="457200"/>
            <a:ext cy="3657299" cx="8229600"/>
          </a:xfrm>
          <a:prstGeom prst="rect">
            <a:avLst/>
          </a:prstGeom>
        </p:spPr>
        <p:txBody>
          <a:bodyPr bIns="91425" rIns="91425" lIns="91425" tIns="91425" anchor="t" anchorCtr="0">
            <a:noAutofit/>
          </a:bodyPr>
          <a:lstStyle/>
          <a:p>
            <a:pPr rtl="0" lvl="0">
              <a:spcBef>
                <a:spcPts val="0"/>
              </a:spcBef>
              <a:buClr>
                <a:schemeClr val="dk1"/>
              </a:buClr>
              <a:buSzPct val="40740"/>
              <a:buFont typeface="Arial"/>
              <a:buNone/>
            </a:pPr>
            <a:r>
              <a:rPr sz="2700" lang="en">
                <a:solidFill>
                  <a:srgbClr val="FFFFFF"/>
                </a:solidFill>
                <a:latin typeface="Calibri"/>
                <a:ea typeface="Calibri"/>
                <a:cs typeface="Calibri"/>
                <a:sym typeface="Calibri"/>
              </a:rPr>
              <a:t>A wealthy citizen willed 100 undeveloped acres of wooded land bordering an urban area. In her will she designated that the land should be comprised of a mixed income community of 150 homes. Space for some shopping, doctor’s offices, restaurants, etc. should also be planned. Although streets for vehicle traffic are needed, it was her wish that it should be convenient and safe to travel by bike or on foot throughout the community.</a:t>
            </a:r>
          </a:p>
          <a:p>
            <a:pPr>
              <a:spcBef>
                <a:spcPts val="0"/>
              </a:spcBef>
              <a:buNone/>
            </a:pPr>
            <a:r>
              <a:t/>
            </a:r>
            <a:endParaRPr>
              <a:latin typeface="Abel"/>
              <a:ea typeface="Abel"/>
              <a:cs typeface="Abel"/>
              <a:sym typeface="Abel"/>
            </a:endParaRPr>
          </a:p>
        </p:txBody>
      </p:sp>
    </p:spTree>
  </p:cSld>
  <p:clrMapOvr>
    <a:masterClrMapping/>
  </p:clrMapOvr>
  <mc:AlternateContent>
    <mc:Choice Requires="p14">
      <p:transition spd="slow">
        <p14:flip dir="l"/>
      </p:transition>
    </mc:Choice>
    <mc:Fallback>
      <p:transition spd="slow">
        <p:fade/>
      </p:transition>
    </mc:Fallback>
  </mc:AlternateContent>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ppt_w</p:attrName>
                                        </p:attrNameLst>
                                      </p:cBhvr>
                                      <p:tavLst>
                                        <p:tav tm="0" fmla="">
                                          <p:val>
                                            <p:strVal val="0"/>
                                          </p:val>
                                        </p:tav>
                                        <p:tav tm="100000" fmla="">
                                          <p:val>
                                            <p:strVal val="#ppt_w"/>
                                          </p:val>
                                        </p:tav>
                                      </p:tavLst>
                                    </p:anim>
                                    <p:anim calcmode="lin" valueType="num">
                                      <p:cBhvr additive="base">
                                        <p:cTn dur="1000"/>
                                        <p:tgtEl>
                                          <p:spTgt spid="85"/>
                                        </p:tgtEl>
                                        <p:attrNameLst>
                                          <p:attrName>ppt_h</p:attrName>
                                        </p:attrNameLst>
                                      </p:cBhvr>
                                      <p:tavLst>
                                        <p:tav tm="0" fmla="">
                                          <p:val>
                                            <p:strVal val="0"/>
                                          </p:val>
                                        </p:tav>
                                        <p:tav tm="100000" fmla="">
                                          <p:val>
                                            <p:strVal val="#ppt_h"/>
                                          </p:val>
                                        </p:tav>
                                      </p:tavLst>
                                    </p:anim>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ppt_w</p:attrName>
                                        </p:attrNameLst>
                                      </p:cBhvr>
                                      <p:tavLst>
                                        <p:tav tm="0" fmla="">
                                          <p:val>
                                            <p:strVal val="0"/>
                                          </p:val>
                                        </p:tav>
                                        <p:tav tm="100000" fmla="">
                                          <p:val>
                                            <p:strVal val="#ppt_w"/>
                                          </p:val>
                                        </p:tav>
                                      </p:tavLst>
                                    </p:anim>
                                    <p:anim calcmode="lin" valueType="num">
                                      <p:cBhvr additive="base">
                                        <p:cTn dur="1000"/>
                                        <p:tgtEl>
                                          <p:spTgt spid="86"/>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y="0" x="0"/>
          <a:ext cy="0" cx="0"/>
          <a:chOff y="0" x="0"/>
          <a:chExt cy="0" cx="0"/>
        </a:xfrm>
      </p:grpSpPr>
      <p:sp>
        <p:nvSpPr>
          <p:cNvPr id="209" name="Shape 209"/>
          <p:cNvSpPr txBox="1"/>
          <p:nvPr>
            <p:ph idx="1" type="body"/>
          </p:nvPr>
        </p:nvSpPr>
        <p:spPr>
          <a:xfrm>
            <a:off y="1227000" x="410225"/>
            <a:ext cy="3725699" cx="8229600"/>
          </a:xfrm>
          <a:prstGeom prst="rect">
            <a:avLst/>
          </a:prstGeom>
        </p:spPr>
        <p:txBody>
          <a:bodyPr bIns="91425" rIns="91425" lIns="91425" tIns="91425" anchor="t" anchorCtr="0">
            <a:noAutofit/>
          </a:bodyPr>
          <a:lstStyle/>
          <a:p>
            <a:pPr rtl="0" lvl="0" indent="-374650" marL="457200">
              <a:lnSpc>
                <a:spcPct val="115000"/>
              </a:lnSpc>
              <a:spcBef>
                <a:spcPts val="0"/>
              </a:spcBef>
              <a:buClr>
                <a:srgbClr val="FFFFFF"/>
              </a:buClr>
              <a:buSzPct val="100000"/>
              <a:buFont typeface="Arial"/>
              <a:buChar char="●"/>
            </a:pPr>
            <a:r>
              <a:rPr sz="2300" lang="en">
                <a:solidFill>
                  <a:srgbClr val="FFFFFF"/>
                </a:solidFill>
              </a:rPr>
              <a:t>Created the roads, bike lanes and sidewalks. </a:t>
            </a:r>
          </a:p>
          <a:p>
            <a:pPr rtl="0" lvl="0" indent="-374650" marL="457200">
              <a:lnSpc>
                <a:spcPct val="115000"/>
              </a:lnSpc>
              <a:spcBef>
                <a:spcPts val="0"/>
              </a:spcBef>
              <a:buClr>
                <a:srgbClr val="FFFFFF"/>
              </a:buClr>
              <a:buSzPct val="100000"/>
              <a:buFont typeface="Arial"/>
              <a:buChar char="●"/>
            </a:pPr>
            <a:r>
              <a:rPr sz="2300" lang="en">
                <a:solidFill>
                  <a:srgbClr val="FFFFFF"/>
                </a:solidFill>
              </a:rPr>
              <a:t>Needed to make sure that the area was convenient and safe to travel by bike or on foot throughout the community. </a:t>
            </a:r>
          </a:p>
          <a:p>
            <a:pPr rtl="0" lvl="0" indent="-374650" marL="457200">
              <a:lnSpc>
                <a:spcPct val="115000"/>
              </a:lnSpc>
              <a:spcBef>
                <a:spcPts val="0"/>
              </a:spcBef>
              <a:buClr>
                <a:srgbClr val="FFFFFF"/>
              </a:buClr>
              <a:buSzPct val="100000"/>
              <a:buFont typeface="Arial"/>
              <a:buChar char="●"/>
            </a:pPr>
            <a:r>
              <a:rPr sz="2300" lang="en">
                <a:solidFill>
                  <a:srgbClr val="FFFFFF"/>
                </a:solidFill>
              </a:rPr>
              <a:t>The urban planner decided on location of buildings and structures I had to be precise in the ways the roads are laid out so that people can get to places without being blocked by buildings or having to go around a whole block.</a:t>
            </a:r>
          </a:p>
          <a:p>
            <a:pPr>
              <a:spcBef>
                <a:spcPts val="0"/>
              </a:spcBef>
              <a:buNone/>
            </a:pPr>
            <a:r>
              <a:t/>
            </a:r>
            <a:endParaRPr/>
          </a:p>
        </p:txBody>
      </p:sp>
      <p:sp>
        <p:nvSpPr>
          <p:cNvPr id="210" name="Shape 210"/>
          <p:cNvSpPr txBox="1"/>
          <p:nvPr>
            <p:ph type="title"/>
          </p:nvPr>
        </p:nvSpPr>
        <p:spPr>
          <a:xfrm>
            <a:off y="205978" x="457200"/>
            <a:ext cy="857400" cx="6879600"/>
          </a:xfrm>
          <a:prstGeom prst="rect">
            <a:avLst/>
          </a:prstGeom>
        </p:spPr>
        <p:txBody>
          <a:bodyPr bIns="91425" rIns="91425" lIns="91425" tIns="91425" anchor="b" anchorCtr="0">
            <a:noAutofit/>
          </a:bodyPr>
          <a:lstStyle/>
          <a:p>
            <a:pPr algn="ctr">
              <a:spcBef>
                <a:spcPts val="0"/>
              </a:spcBef>
              <a:buNone/>
            </a:pPr>
            <a:r>
              <a:rPr lang="en">
                <a:latin typeface="Comic Sans MS"/>
                <a:ea typeface="Comic Sans MS"/>
                <a:cs typeface="Comic Sans MS"/>
                <a:sym typeface="Comic Sans MS"/>
              </a:rPr>
              <a:t>Civil Engineer</a:t>
            </a:r>
          </a:p>
        </p:txBody>
      </p:sp>
      <p:pic>
        <p:nvPicPr>
          <p:cNvPr id="211" name="Shape 211"/>
          <p:cNvPicPr preferRelativeResize="0"/>
          <p:nvPr/>
        </p:nvPicPr>
        <p:blipFill>
          <a:blip r:embed="rId3">
            <a:alphaModFix/>
          </a:blip>
          <a:stretch>
            <a:fillRect/>
          </a:stretch>
        </p:blipFill>
        <p:spPr>
          <a:xfrm>
            <a:off y="152400" x="118825"/>
            <a:ext cy="1074600" cx="1945299"/>
          </a:xfrm>
          <a:prstGeom prst="rect">
            <a:avLst/>
          </a:prstGeom>
          <a:noFill/>
          <a:ln>
            <a:noFill/>
          </a:ln>
        </p:spPr>
      </p:pic>
      <p:pic>
        <p:nvPicPr>
          <p:cNvPr id="212" name="Shape 212"/>
          <p:cNvPicPr preferRelativeResize="0"/>
          <p:nvPr/>
        </p:nvPicPr>
        <p:blipFill>
          <a:blip r:embed="rId4">
            <a:alphaModFix/>
          </a:blip>
          <a:stretch>
            <a:fillRect/>
          </a:stretch>
        </p:blipFill>
        <p:spPr>
          <a:xfrm>
            <a:off y="31225" x="6604850"/>
            <a:ext cy="1206900" cx="231447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y="0" x="0"/>
          <a:ext cy="0" cx="0"/>
          <a:chOff y="0" x="0"/>
          <a:chExt cy="0" cx="0"/>
        </a:xfrm>
      </p:grpSpPr>
      <p:sp>
        <p:nvSpPr>
          <p:cNvPr id="217" name="Shape 217"/>
          <p:cNvSpPr txBox="1"/>
          <p:nvPr>
            <p:ph idx="1" type="body"/>
          </p:nvPr>
        </p:nvSpPr>
        <p:spPr>
          <a:xfrm>
            <a:off y="1063375" x="457200"/>
            <a:ext cy="3725699" cx="8229600"/>
          </a:xfrm>
          <a:prstGeom prst="rect">
            <a:avLst/>
          </a:prstGeom>
        </p:spPr>
        <p:txBody>
          <a:bodyPr bIns="91425" rIns="91425" lIns="91425" tIns="91425" anchor="t" anchorCtr="0">
            <a:noAutofit/>
          </a:bodyPr>
          <a:lstStyle/>
          <a:p>
            <a:pPr rtl="0" lvl="0" indent="-368300" marL="457200">
              <a:lnSpc>
                <a:spcPct val="115000"/>
              </a:lnSpc>
              <a:spcBef>
                <a:spcPts val="0"/>
              </a:spcBef>
              <a:buClr>
                <a:srgbClr val="FFFFFF"/>
              </a:buClr>
              <a:buSzPct val="100000"/>
              <a:buFont typeface="Arial"/>
              <a:buChar char="●"/>
            </a:pPr>
            <a:r>
              <a:rPr sz="2200" lang="en">
                <a:solidFill>
                  <a:srgbClr val="FFFFFF"/>
                </a:solidFill>
              </a:rPr>
              <a:t>Contributed to the park and trees in the area. Planned a park with greenery and scenic views where people can take afternoon jogs, walk their dogs, have a family picnic or barbeque. </a:t>
            </a:r>
          </a:p>
          <a:p>
            <a:pPr rtl="0" lvl="0" indent="-368300" marL="457200">
              <a:lnSpc>
                <a:spcPct val="115000"/>
              </a:lnSpc>
              <a:spcBef>
                <a:spcPts val="0"/>
              </a:spcBef>
              <a:buClr>
                <a:srgbClr val="FFFFFF"/>
              </a:buClr>
              <a:buSzPct val="100000"/>
              <a:buFont typeface="Arial"/>
              <a:buChar char="●"/>
            </a:pPr>
            <a:r>
              <a:rPr sz="2200" lang="en">
                <a:solidFill>
                  <a:srgbClr val="FFFFFF"/>
                </a:solidFill>
              </a:rPr>
              <a:t>Each area had certain needs. At the park we planned a grassy area, a small pond and a few beds of flowers. For the dog walkers, we wanted bushes for the dogs to pee.</a:t>
            </a:r>
          </a:p>
          <a:p>
            <a:pPr rtl="0" lvl="0" indent="-368300" marL="457200">
              <a:lnSpc>
                <a:spcPct val="115000"/>
              </a:lnSpc>
              <a:spcBef>
                <a:spcPts val="0"/>
              </a:spcBef>
              <a:buClr>
                <a:srgbClr val="FFFFFF"/>
              </a:buClr>
              <a:buSzPct val="100000"/>
              <a:buFont typeface="Arial"/>
              <a:buChar char="●"/>
            </a:pPr>
            <a:r>
              <a:rPr sz="2200" lang="en">
                <a:solidFill>
                  <a:srgbClr val="FFFFFF"/>
                </a:solidFill>
              </a:rPr>
              <a:t>For picnics and barbeques, brought in boulders for people to sit on, similar to ones you may see at Central Park and brought in high trees to provided shade.</a:t>
            </a:r>
          </a:p>
          <a:p>
            <a:pPr rtl="0" lvl="0">
              <a:lnSpc>
                <a:spcPct val="115000"/>
              </a:lnSpc>
              <a:spcBef>
                <a:spcPts val="0"/>
              </a:spcBef>
              <a:buClr>
                <a:schemeClr val="dk1"/>
              </a:buClr>
              <a:buFont typeface="Arial"/>
              <a:buNone/>
            </a:pPr>
            <a:r>
              <a:t/>
            </a:r>
            <a:endParaRPr sz="1100">
              <a:solidFill>
                <a:srgbClr val="333333"/>
              </a:solidFill>
            </a:endParaRPr>
          </a:p>
          <a:p>
            <a:pPr>
              <a:spcBef>
                <a:spcPts val="0"/>
              </a:spcBef>
              <a:buNone/>
            </a:pPr>
            <a:r>
              <a:t/>
            </a:r>
            <a:endParaRPr/>
          </a:p>
        </p:txBody>
      </p:sp>
      <p:sp>
        <p:nvSpPr>
          <p:cNvPr id="218" name="Shape 218"/>
          <p:cNvSpPr txBox="1"/>
          <p:nvPr>
            <p:ph type="title"/>
          </p:nvPr>
        </p:nvSpPr>
        <p:spPr>
          <a:xfrm>
            <a:off y="205978" x="457200"/>
            <a:ext cy="857400" cx="6879600"/>
          </a:xfrm>
          <a:prstGeom prst="rect">
            <a:avLst/>
          </a:prstGeom>
        </p:spPr>
        <p:txBody>
          <a:bodyPr bIns="91425" rIns="91425" lIns="91425" tIns="91425" anchor="b" anchorCtr="0">
            <a:noAutofit/>
          </a:bodyPr>
          <a:lstStyle/>
          <a:p>
            <a:pPr algn="ctr">
              <a:spcBef>
                <a:spcPts val="0"/>
              </a:spcBef>
              <a:buNone/>
            </a:pPr>
            <a:r>
              <a:rPr lang="en">
                <a:latin typeface="Comic Sans MS"/>
                <a:ea typeface="Comic Sans MS"/>
                <a:cs typeface="Comic Sans MS"/>
                <a:sym typeface="Comic Sans MS"/>
              </a:rPr>
              <a:t>Landscape Architects</a:t>
            </a:r>
          </a:p>
        </p:txBody>
      </p:sp>
      <p:pic>
        <p:nvPicPr>
          <p:cNvPr id="219" name="Shape 219"/>
          <p:cNvPicPr preferRelativeResize="0"/>
          <p:nvPr/>
        </p:nvPicPr>
        <p:blipFill>
          <a:blip r:embed="rId3">
            <a:alphaModFix/>
          </a:blip>
          <a:stretch>
            <a:fillRect/>
          </a:stretch>
        </p:blipFill>
        <p:spPr>
          <a:xfrm>
            <a:off y="131925" x="289724"/>
            <a:ext cy="1005525" cx="973524"/>
          </a:xfrm>
          <a:prstGeom prst="rect">
            <a:avLst/>
          </a:prstGeom>
          <a:noFill/>
          <a:ln>
            <a:noFill/>
          </a:ln>
        </p:spPr>
      </p:pic>
      <p:pic>
        <p:nvPicPr>
          <p:cNvPr id="220" name="Shape 220"/>
          <p:cNvPicPr preferRelativeResize="0"/>
          <p:nvPr/>
        </p:nvPicPr>
        <p:blipFill>
          <a:blip r:embed="rId4">
            <a:alphaModFix/>
          </a:blip>
          <a:stretch>
            <a:fillRect/>
          </a:stretch>
        </p:blipFill>
        <p:spPr>
          <a:xfrm>
            <a:off y="4507175" x="7636900"/>
            <a:ext cy="577599" cx="141667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y="0" x="0"/>
          <a:ext cy="0" cx="0"/>
          <a:chOff y="0" x="0"/>
          <a:chExt cy="0" cx="0"/>
        </a:xfrm>
      </p:grpSpPr>
      <p:sp>
        <p:nvSpPr>
          <p:cNvPr id="225" name="Shape 225"/>
          <p:cNvSpPr txBox="1"/>
          <p:nvPr>
            <p:ph idx="1" type="body"/>
          </p:nvPr>
        </p:nvSpPr>
        <p:spPr>
          <a:xfrm>
            <a:off y="1365425" x="457200"/>
            <a:ext cy="3464999" cx="8229600"/>
          </a:xfrm>
          <a:prstGeom prst="rect">
            <a:avLst/>
          </a:prstGeom>
        </p:spPr>
        <p:txBody>
          <a:bodyPr bIns="91425" rIns="91425" lIns="91425" tIns="91425" anchor="t" anchorCtr="0">
            <a:noAutofit/>
          </a:bodyPr>
          <a:lstStyle/>
          <a:p>
            <a:pPr rtl="0" lvl="0" indent="-349250" marL="457200">
              <a:spcBef>
                <a:spcPts val="0"/>
              </a:spcBef>
              <a:buClr>
                <a:srgbClr val="FFFFFF"/>
              </a:buClr>
              <a:buSzPct val="100000"/>
              <a:buFont typeface="Arial"/>
              <a:buChar char="●"/>
            </a:pPr>
            <a:r>
              <a:rPr sz="1900" lang="en">
                <a:solidFill>
                  <a:srgbClr val="FFFFFF"/>
                </a:solidFill>
              </a:rPr>
              <a:t>I was responsible for the town being safe for the people and environmentally-friendly. </a:t>
            </a:r>
          </a:p>
          <a:p>
            <a:pPr rtl="0" lvl="0" indent="-349250" marL="457200">
              <a:spcBef>
                <a:spcPts val="0"/>
              </a:spcBef>
              <a:buClr>
                <a:srgbClr val="FFFFFF"/>
              </a:buClr>
              <a:buSzPct val="100000"/>
              <a:buFont typeface="Arial"/>
              <a:buChar char="●"/>
            </a:pPr>
            <a:r>
              <a:rPr sz="1900" lang="en">
                <a:solidFill>
                  <a:srgbClr val="FFFFFF"/>
                </a:solidFill>
              </a:rPr>
              <a:t>For the park, I wanted the boulders to be away from the children’s play area and the bike roads to be small and away from car roads to prevent crashes.</a:t>
            </a:r>
          </a:p>
          <a:p>
            <a:pPr rtl="0" lvl="0" indent="-349250" marL="457200">
              <a:spcBef>
                <a:spcPts val="0"/>
              </a:spcBef>
              <a:buClr>
                <a:srgbClr val="FFFFFF"/>
              </a:buClr>
              <a:buSzPct val="100000"/>
              <a:buFont typeface="Arial"/>
              <a:buChar char="●"/>
            </a:pPr>
            <a:r>
              <a:rPr sz="1900" lang="en">
                <a:solidFill>
                  <a:srgbClr val="FFFFFF"/>
                </a:solidFill>
              </a:rPr>
              <a:t>For the high-rise complex, I assured that the buildings were up to code with energy efficient windows, heaters, proper plumbing, and electricity.</a:t>
            </a:r>
          </a:p>
          <a:p>
            <a:pPr rtl="0" lvl="0" indent="-349250" marL="457200">
              <a:spcBef>
                <a:spcPts val="0"/>
              </a:spcBef>
              <a:buClr>
                <a:srgbClr val="FFFFFF"/>
              </a:buClr>
              <a:buSzPct val="100000"/>
              <a:buFont typeface="Arial"/>
              <a:buChar char="●"/>
            </a:pPr>
            <a:r>
              <a:rPr sz="1900" lang="en">
                <a:solidFill>
                  <a:srgbClr val="FFFFFF"/>
                </a:solidFill>
              </a:rPr>
              <a:t>That there were solar panels to power the mall so that the town has as little pollution as possible, as well as more bike roads.</a:t>
            </a:r>
          </a:p>
          <a:p>
            <a:pPr rtl="0" lvl="0" indent="-349250" marL="457200">
              <a:spcBef>
                <a:spcPts val="0"/>
              </a:spcBef>
              <a:buClr>
                <a:srgbClr val="FFFFFF"/>
              </a:buClr>
              <a:buSzPct val="100000"/>
              <a:buFont typeface="Arial"/>
              <a:buChar char="●"/>
            </a:pPr>
            <a:r>
              <a:rPr sz="1900" lang="en">
                <a:solidFill>
                  <a:srgbClr val="FFFFFF"/>
                </a:solidFill>
              </a:rPr>
              <a:t>First aid kits and trained facilitators are provided in all buildings in case of emergencies and proper fire escapes were included as well.</a:t>
            </a:r>
          </a:p>
          <a:p>
            <a:pPr lvl="0">
              <a:spcBef>
                <a:spcPts val="0"/>
              </a:spcBef>
              <a:buNone/>
            </a:pPr>
            <a:r>
              <a:t/>
            </a:r>
            <a:endParaRPr sz="1400">
              <a:solidFill>
                <a:srgbClr val="333333"/>
              </a:solidFill>
            </a:endParaRPr>
          </a:p>
        </p:txBody>
      </p:sp>
      <p:sp>
        <p:nvSpPr>
          <p:cNvPr id="226" name="Shape 226"/>
          <p:cNvSpPr txBox="1"/>
          <p:nvPr>
            <p:ph type="title"/>
          </p:nvPr>
        </p:nvSpPr>
        <p:spPr>
          <a:xfrm>
            <a:off y="217728" x="457200"/>
            <a:ext cy="857400" cx="8229600"/>
          </a:xfrm>
          <a:prstGeom prst="rect">
            <a:avLst/>
          </a:prstGeom>
        </p:spPr>
        <p:txBody>
          <a:bodyPr bIns="91425" rIns="91425" lIns="91425" tIns="91425" anchor="b" anchorCtr="0">
            <a:noAutofit/>
          </a:bodyPr>
          <a:lstStyle/>
          <a:p>
            <a:pPr algn="ctr">
              <a:spcBef>
                <a:spcPts val="0"/>
              </a:spcBef>
              <a:buNone/>
            </a:pPr>
            <a:r>
              <a:rPr lang="en">
                <a:latin typeface="Comic Sans MS"/>
                <a:ea typeface="Comic Sans MS"/>
                <a:cs typeface="Comic Sans MS"/>
                <a:sym typeface="Comic Sans MS"/>
              </a:rPr>
              <a:t>Environmental Engineer</a:t>
            </a:r>
          </a:p>
        </p:txBody>
      </p:sp>
      <p:pic>
        <p:nvPicPr>
          <p:cNvPr id="227" name="Shape 227"/>
          <p:cNvPicPr preferRelativeResize="0"/>
          <p:nvPr/>
        </p:nvPicPr>
        <p:blipFill>
          <a:blip r:embed="rId3">
            <a:alphaModFix/>
          </a:blip>
          <a:stretch>
            <a:fillRect/>
          </a:stretch>
        </p:blipFill>
        <p:spPr>
          <a:xfrm>
            <a:off y="152400" x="152400"/>
            <a:ext cy="1190099" cx="1735499"/>
          </a:xfrm>
          <a:prstGeom prst="rect">
            <a:avLst/>
          </a:prstGeom>
          <a:noFill/>
          <a:ln>
            <a:noFill/>
          </a:ln>
        </p:spPr>
      </p:pic>
      <p:pic>
        <p:nvPicPr>
          <p:cNvPr id="228" name="Shape 228"/>
          <p:cNvPicPr preferRelativeResize="0"/>
          <p:nvPr/>
        </p:nvPicPr>
        <p:blipFill>
          <a:blip r:embed="rId4">
            <a:alphaModFix/>
          </a:blip>
          <a:stretch>
            <a:fillRect/>
          </a:stretch>
        </p:blipFill>
        <p:spPr>
          <a:xfrm>
            <a:off y="129475" x="7393575"/>
            <a:ext cy="1235950" cx="16431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y="0" x="0"/>
          <a:ext cy="0" cx="0"/>
          <a:chOff y="0" x="0"/>
          <a:chExt cy="0" cx="0"/>
        </a:xfrm>
      </p:grpSpPr>
      <p:sp>
        <p:nvSpPr>
          <p:cNvPr id="233" name="Shape 233"/>
          <p:cNvSpPr txBox="1"/>
          <p:nvPr>
            <p:ph type="title"/>
          </p:nvPr>
        </p:nvSpPr>
        <p:spPr>
          <a:xfrm>
            <a:off y="205978" x="457200"/>
            <a:ext cy="857400" cx="6879600"/>
          </a:xfrm>
          <a:prstGeom prst="rect">
            <a:avLst/>
          </a:prstGeom>
        </p:spPr>
        <p:txBody>
          <a:bodyPr bIns="91425" rIns="91425" lIns="91425" tIns="91425" anchor="b" anchorCtr="0">
            <a:noAutofit/>
          </a:bodyPr>
          <a:lstStyle/>
          <a:p>
            <a:pPr>
              <a:spcBef>
                <a:spcPts val="0"/>
              </a:spcBef>
              <a:buNone/>
            </a:pPr>
            <a:r>
              <a:rPr lang="en">
                <a:latin typeface="Comic Sans MS"/>
                <a:ea typeface="Comic Sans MS"/>
                <a:cs typeface="Comic Sans MS"/>
                <a:sym typeface="Comic Sans MS"/>
              </a:rPr>
              <a:t>Problems we Faced...</a:t>
            </a:r>
          </a:p>
        </p:txBody>
      </p:sp>
      <p:sp>
        <p:nvSpPr>
          <p:cNvPr id="234" name="Shape 234"/>
          <p:cNvSpPr txBox="1"/>
          <p:nvPr>
            <p:ph idx="1" type="body"/>
          </p:nvPr>
        </p:nvSpPr>
        <p:spPr>
          <a:xfrm>
            <a:off y="943525" x="414425"/>
            <a:ext cy="3630300" cx="8229600"/>
          </a:xfrm>
          <a:prstGeom prst="rect">
            <a:avLst/>
          </a:prstGeom>
        </p:spPr>
        <p:txBody>
          <a:bodyPr bIns="91425" rIns="91425" lIns="91425" tIns="91425" anchor="t" anchorCtr="0">
            <a:noAutofit/>
          </a:bodyPr>
          <a:lstStyle/>
          <a:p>
            <a:pPr rtl="0" lvl="0" indent="-431800" marL="457200">
              <a:spcBef>
                <a:spcPts val="0"/>
              </a:spcBef>
              <a:buClr>
                <a:schemeClr val="lt1"/>
              </a:buClr>
              <a:buSzPct val="100000"/>
              <a:buFont typeface="Arial"/>
              <a:buChar char="●"/>
            </a:pPr>
            <a:r>
              <a:rPr lang="en">
                <a:latin typeface="Comic Sans MS"/>
                <a:ea typeface="Comic Sans MS"/>
                <a:cs typeface="Comic Sans MS"/>
                <a:sym typeface="Comic Sans MS"/>
              </a:rPr>
              <a:t>Which buildings to include, because of the limited space, we could only choose the most necessary buildings</a:t>
            </a:r>
          </a:p>
          <a:p>
            <a:pPr rtl="0" lvl="0" indent="-431800" marL="457200">
              <a:spcBef>
                <a:spcPts val="0"/>
              </a:spcBef>
              <a:buClr>
                <a:schemeClr val="lt1"/>
              </a:buClr>
              <a:buSzPct val="100000"/>
              <a:buFont typeface="Arial"/>
              <a:buChar char="●"/>
            </a:pPr>
            <a:r>
              <a:rPr lang="en">
                <a:latin typeface="Comic Sans MS"/>
                <a:ea typeface="Comic Sans MS"/>
                <a:cs typeface="Comic Sans MS"/>
                <a:sym typeface="Comic Sans MS"/>
              </a:rPr>
              <a:t>Finding the location of where to put each building</a:t>
            </a:r>
          </a:p>
          <a:p>
            <a:pPr lvl="0" indent="-431800" marL="457200">
              <a:spcBef>
                <a:spcPts val="0"/>
              </a:spcBef>
              <a:buClr>
                <a:schemeClr val="lt1"/>
              </a:buClr>
              <a:buSzPct val="100000"/>
              <a:buFont typeface="Arial"/>
              <a:buChar char="●"/>
            </a:pPr>
            <a:r>
              <a:rPr lang="en">
                <a:latin typeface="Comic Sans MS"/>
                <a:ea typeface="Comic Sans MS"/>
                <a:cs typeface="Comic Sans MS"/>
                <a:sym typeface="Comic Sans MS"/>
              </a:rPr>
              <a:t>Make sure the town was safe for everyone and efficient for bicyclists and pedestrian</a:t>
            </a:r>
            <a:r>
              <a:rPr lang="en"/>
              <a:t>s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233"/>
                                        </p:tgtEl>
                                        <p:attrNameLst>
                                          <p:attrName>style.visibility</p:attrName>
                                        </p:attrNameLst>
                                      </p:cBhvr>
                                      <p:to>
                                        <p:strVal val="visible"/>
                                      </p:to>
                                    </p:set>
                                    <p:animEffect transition="in" filter="fade">
                                      <p:cBhvr>
                                        <p:cTn dur="1000"/>
                                        <p:tgtEl>
                                          <p:spTgt spid="233"/>
                                        </p:tgtEl>
                                      </p:cBhvr>
                                    </p:animEffect>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ppt_w</p:attrName>
                                        </p:attrNameLst>
                                      </p:cBhvr>
                                      <p:tavLst>
                                        <p:tav tm="0" fmla="">
                                          <p:val>
                                            <p:strVal val="0"/>
                                          </p:val>
                                        </p:tav>
                                        <p:tav tm="100000" fmla="">
                                          <p:val>
                                            <p:strVal val="#ppt_w"/>
                                          </p:val>
                                        </p:tav>
                                      </p:tavLst>
                                    </p:anim>
                                    <p:anim calcmode="lin" valueType="num">
                                      <p:cBhvr additive="base">
                                        <p:cTn dur="1000"/>
                                        <p:tgtEl>
                                          <p:spTgt spid="234"/>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38" name="Shape 238"/>
        <p:cNvGrpSpPr/>
        <p:nvPr/>
      </p:nvGrpSpPr>
      <p:grpSpPr>
        <a:xfrm>
          <a:off y="0" x="0"/>
          <a:ext cy="0" cx="0"/>
          <a:chOff y="0" x="0"/>
          <a:chExt cy="0" cx="0"/>
        </a:xfrm>
      </p:grpSpPr>
      <p:sp>
        <p:nvSpPr>
          <p:cNvPr id="239" name="Shape 239"/>
          <p:cNvSpPr txBox="1"/>
          <p:nvPr>
            <p:ph idx="1" type="body"/>
          </p:nvPr>
        </p:nvSpPr>
        <p:spPr>
          <a:xfrm>
            <a:off y="1200150" x="457200"/>
            <a:ext cy="3630300" cx="8229600"/>
          </a:xfrm>
          <a:prstGeom prst="rect">
            <a:avLst/>
          </a:prstGeom>
        </p:spPr>
        <p:txBody>
          <a:bodyPr bIns="91425" rIns="91425" lIns="91425" tIns="91425" anchor="t" anchorCtr="0">
            <a:noAutofit/>
          </a:bodyPr>
          <a:lstStyle/>
          <a:p>
            <a:pPr algn="ctr" rtl="0" lvl="0">
              <a:lnSpc>
                <a:spcPct val="115000"/>
              </a:lnSpc>
              <a:spcBef>
                <a:spcPts val="0"/>
              </a:spcBef>
              <a:buNone/>
            </a:pPr>
            <a:r>
              <a:rPr b="1" sz="4500" lang="en" i="1">
                <a:solidFill>
                  <a:srgbClr val="9900FF"/>
                </a:solidFill>
                <a:latin typeface="Comic Sans MS"/>
                <a:ea typeface="Comic Sans MS"/>
                <a:cs typeface="Comic Sans MS"/>
                <a:sym typeface="Comic Sans MS"/>
              </a:rPr>
              <a:t>Going into the charrette, list the top 5 issues in order of importance that you wanted to address or wanted to.</a:t>
            </a:r>
          </a:p>
          <a:p>
            <a:pPr rtl="0">
              <a:spcBef>
                <a:spcPts val="0"/>
              </a:spcBef>
              <a:buNone/>
            </a:pPr>
            <a:r>
              <a:t/>
            </a:r>
            <a:endParaRPr/>
          </a:p>
        </p:txBody>
      </p:sp>
      <p:sp>
        <p:nvSpPr>
          <p:cNvPr id="240" name="Shape 240"/>
          <p:cNvSpPr txBox="1"/>
          <p:nvPr>
            <p:ph type="title"/>
          </p:nvPr>
        </p:nvSpPr>
        <p:spPr>
          <a:xfrm>
            <a:off y="205978" x="457200"/>
            <a:ext cy="857400" cx="6879600"/>
          </a:xfrm>
          <a:prstGeom prst="rect">
            <a:avLst/>
          </a:prstGeom>
        </p:spPr>
        <p:txBody>
          <a:bodyPr bIns="91425" rIns="91425" lIns="91425" tIns="91425" anchor="b" anchorCtr="0">
            <a:noAutofit/>
          </a:bodyPr>
          <a:lstStyle/>
          <a:p>
            <a:pPr algn="ctr">
              <a:spcBef>
                <a:spcPts val="0"/>
              </a:spcBef>
              <a:buNone/>
            </a:pPr>
            <a:r>
              <a:rPr lang="en">
                <a:solidFill>
                  <a:srgbClr val="0000FF"/>
                </a:solidFill>
                <a:latin typeface="Comic Sans MS"/>
                <a:ea typeface="Comic Sans MS"/>
                <a:cs typeface="Comic Sans MS"/>
                <a:sym typeface="Comic Sans MS"/>
              </a:rPr>
              <a:t>Discussion (CONT’D)</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FF"/>
        </a:solidFill>
      </p:bgPr>
    </p:bg>
    <p:spTree>
      <p:nvGrpSpPr>
        <p:cNvPr id="244" name="Shape 244"/>
        <p:cNvGrpSpPr/>
        <p:nvPr/>
      </p:nvGrpSpPr>
      <p:grpSpPr>
        <a:xfrm>
          <a:off y="0" x="0"/>
          <a:ext cy="0" cx="0"/>
          <a:chOff y="0" x="0"/>
          <a:chExt cy="0" cx="0"/>
        </a:xfrm>
      </p:grpSpPr>
      <p:sp>
        <p:nvSpPr>
          <p:cNvPr id="245" name="Shape 245"/>
          <p:cNvSpPr txBox="1"/>
          <p:nvPr>
            <p:ph type="title"/>
          </p:nvPr>
        </p:nvSpPr>
        <p:spPr>
          <a:xfrm>
            <a:off y="205978" x="457200"/>
            <a:ext cy="857400" cx="6879600"/>
          </a:xfrm>
          <a:prstGeom prst="rect">
            <a:avLst/>
          </a:prstGeom>
        </p:spPr>
        <p:txBody>
          <a:bodyPr bIns="91425" rIns="91425" lIns="91425" tIns="91425" anchor="b" anchorCtr="0">
            <a:noAutofit/>
          </a:bodyPr>
          <a:lstStyle/>
          <a:p>
            <a:pPr>
              <a:spcBef>
                <a:spcPts val="0"/>
              </a:spcBef>
              <a:buNone/>
            </a:pPr>
            <a:r>
              <a:rPr u="sng" lang="en">
                <a:solidFill>
                  <a:srgbClr val="00FFFF"/>
                </a:solidFill>
                <a:latin typeface="Comic Sans MS"/>
                <a:ea typeface="Comic Sans MS"/>
                <a:cs typeface="Comic Sans MS"/>
                <a:sym typeface="Comic Sans MS"/>
              </a:rPr>
              <a:t>Urban Planner</a:t>
            </a:r>
          </a:p>
        </p:txBody>
      </p:sp>
      <p:sp>
        <p:nvSpPr>
          <p:cNvPr id="246" name="Shape 246"/>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lnSpc>
                <a:spcPct val="115000"/>
              </a:lnSpc>
              <a:spcBef>
                <a:spcPts val="0"/>
              </a:spcBef>
              <a:buClr>
                <a:srgbClr val="FFFFFF"/>
              </a:buClr>
              <a:buSzPct val="100000"/>
              <a:buFont typeface="Comic Sans MS"/>
              <a:buAutoNum type="arabicPeriod"/>
            </a:pPr>
            <a:r>
              <a:rPr sz="1800" lang="en">
                <a:solidFill>
                  <a:srgbClr val="FFFFFF"/>
                </a:solidFill>
                <a:latin typeface="Comic Sans MS"/>
                <a:ea typeface="Comic Sans MS"/>
                <a:cs typeface="Comic Sans MS"/>
                <a:sym typeface="Comic Sans MS"/>
              </a:rPr>
              <a:t>Choosing which building facilities were needed. - I asked several people what they believed were crucial in a town and also presented it to my group so we could discuss what we needed</a:t>
            </a:r>
          </a:p>
          <a:p>
            <a:pPr rtl="0" lvl="0" indent="-342900" marL="457200">
              <a:lnSpc>
                <a:spcPct val="115000"/>
              </a:lnSpc>
              <a:spcBef>
                <a:spcPts val="0"/>
              </a:spcBef>
              <a:buClr>
                <a:srgbClr val="FFFFFF"/>
              </a:buClr>
              <a:buSzPct val="100000"/>
              <a:buFont typeface="Comic Sans MS"/>
              <a:buAutoNum type="arabicPeriod"/>
            </a:pPr>
            <a:r>
              <a:rPr sz="1800" lang="en">
                <a:solidFill>
                  <a:srgbClr val="FFFFFF"/>
                </a:solidFill>
                <a:latin typeface="Comic Sans MS"/>
                <a:ea typeface="Comic Sans MS"/>
                <a:cs typeface="Comic Sans MS"/>
                <a:sym typeface="Comic Sans MS"/>
              </a:rPr>
              <a:t>Deciding which facilites we don’t need- Since we did not have a large amount of space we had to compromise, so I suggested we put the different facilities that were similar in the same building</a:t>
            </a:r>
          </a:p>
          <a:p>
            <a:pPr rtl="0" lvl="0" indent="-342900" marL="457200">
              <a:lnSpc>
                <a:spcPct val="115000"/>
              </a:lnSpc>
              <a:spcBef>
                <a:spcPts val="0"/>
              </a:spcBef>
              <a:buClr>
                <a:srgbClr val="FFFFFF"/>
              </a:buClr>
              <a:buSzPct val="100000"/>
              <a:buFont typeface="Comic Sans MS"/>
              <a:buAutoNum type="arabicPeriod"/>
            </a:pPr>
            <a:r>
              <a:rPr sz="1800" lang="en">
                <a:solidFill>
                  <a:srgbClr val="FFFFFF"/>
                </a:solidFill>
                <a:latin typeface="Comic Sans MS"/>
                <a:ea typeface="Comic Sans MS"/>
                <a:cs typeface="Comic Sans MS"/>
                <a:sym typeface="Comic Sans MS"/>
              </a:rPr>
              <a:t>Organizing the group and also making sure that everyone was staying focused since it is easy to get off track with the computers.</a:t>
            </a:r>
          </a:p>
          <a:p>
            <a:pPr rtl="0" lvl="0" indent="-342900" marL="457200">
              <a:lnSpc>
                <a:spcPct val="115000"/>
              </a:lnSpc>
              <a:spcBef>
                <a:spcPts val="0"/>
              </a:spcBef>
              <a:buClr>
                <a:srgbClr val="FFFFFF"/>
              </a:buClr>
              <a:buSzPct val="100000"/>
              <a:buFont typeface="Comic Sans MS"/>
              <a:buAutoNum type="arabicPeriod"/>
            </a:pPr>
            <a:r>
              <a:rPr sz="1800" lang="en">
                <a:solidFill>
                  <a:srgbClr val="FFFFFF"/>
                </a:solidFill>
                <a:latin typeface="Comic Sans MS"/>
                <a:ea typeface="Comic Sans MS"/>
                <a:cs typeface="Comic Sans MS"/>
                <a:sym typeface="Comic Sans MS"/>
              </a:rPr>
              <a:t>Making sure the agendas/ minutes were done and completed, especially since its a lot of dates that can get confusing.</a:t>
            </a:r>
          </a:p>
          <a:p>
            <a:pPr rtl="0" lvl="0" indent="-342900" marL="457200">
              <a:lnSpc>
                <a:spcPct val="115000"/>
              </a:lnSpc>
              <a:spcBef>
                <a:spcPts val="0"/>
              </a:spcBef>
              <a:buClr>
                <a:srgbClr val="FFFFFF"/>
              </a:buClr>
              <a:buSzPct val="100000"/>
              <a:buFont typeface="Comic Sans MS"/>
              <a:buAutoNum type="arabicPeriod"/>
            </a:pPr>
            <a:r>
              <a:rPr sz="1800" lang="en">
                <a:solidFill>
                  <a:srgbClr val="FFFFFF"/>
                </a:solidFill>
                <a:latin typeface="Comic Sans MS"/>
                <a:ea typeface="Comic Sans MS"/>
                <a:cs typeface="Comic Sans MS"/>
                <a:sym typeface="Comic Sans MS"/>
              </a:rPr>
              <a:t>Deciding which facilities were absolutely necessary.</a:t>
            </a:r>
          </a:p>
          <a:p>
            <a:pPr>
              <a:spcBef>
                <a:spcPts val="0"/>
              </a:spcBef>
              <a:buNone/>
            </a:pPr>
            <a:r>
              <a:t/>
            </a: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FF"/>
        </a:solidFill>
      </p:bgPr>
    </p:bg>
    <p:spTree>
      <p:nvGrpSpPr>
        <p:cNvPr id="250" name="Shape 250"/>
        <p:cNvGrpSpPr/>
        <p:nvPr/>
      </p:nvGrpSpPr>
      <p:grpSpPr>
        <a:xfrm>
          <a:off y="0" x="0"/>
          <a:ext cy="0" cx="0"/>
          <a:chOff y="0" x="0"/>
          <a:chExt cy="0" cx="0"/>
        </a:xfrm>
      </p:grpSpPr>
      <p:sp>
        <p:nvSpPr>
          <p:cNvPr id="251" name="Shape 251"/>
          <p:cNvSpPr txBox="1"/>
          <p:nvPr>
            <p:ph type="title"/>
          </p:nvPr>
        </p:nvSpPr>
        <p:spPr>
          <a:xfrm>
            <a:off y="205978" x="457200"/>
            <a:ext cy="857400" cx="6879600"/>
          </a:xfrm>
          <a:prstGeom prst="rect">
            <a:avLst/>
          </a:prstGeom>
        </p:spPr>
        <p:txBody>
          <a:bodyPr bIns="91425" rIns="91425" lIns="91425" tIns="91425" anchor="b" anchorCtr="0">
            <a:noAutofit/>
          </a:bodyPr>
          <a:lstStyle/>
          <a:p>
            <a:pPr rtl="0" lvl="0">
              <a:spcBef>
                <a:spcPts val="0"/>
              </a:spcBef>
              <a:buNone/>
            </a:pPr>
            <a:r>
              <a:rPr u="sng" lang="en">
                <a:solidFill>
                  <a:srgbClr val="FFFF00"/>
                </a:solidFill>
                <a:latin typeface="Comic Sans MS"/>
                <a:ea typeface="Comic Sans MS"/>
                <a:cs typeface="Comic Sans MS"/>
                <a:sym typeface="Comic Sans MS"/>
              </a:rPr>
              <a:t>Civil Engineer</a:t>
            </a:r>
          </a:p>
        </p:txBody>
      </p:sp>
      <p:sp>
        <p:nvSpPr>
          <p:cNvPr id="252" name="Shape 252"/>
          <p:cNvSpPr txBox="1"/>
          <p:nvPr>
            <p:ph idx="1" type="body"/>
          </p:nvPr>
        </p:nvSpPr>
        <p:spPr>
          <a:xfrm>
            <a:off y="704125" x="457200"/>
            <a:ext cy="4126199" cx="8229600"/>
          </a:xfrm>
          <a:prstGeom prst="rect">
            <a:avLst/>
          </a:prstGeom>
        </p:spPr>
        <p:txBody>
          <a:bodyPr bIns="91425" rIns="91425" lIns="91425" tIns="91425" anchor="t" anchorCtr="0">
            <a:noAutofit/>
          </a:bodyPr>
          <a:lstStyle/>
          <a:p>
            <a:pPr rtl="0" lvl="0" indent="-228600" marL="457200">
              <a:lnSpc>
                <a:spcPct val="115000"/>
              </a:lnSpc>
              <a:spcBef>
                <a:spcPts val="0"/>
              </a:spcBef>
              <a:buClr>
                <a:srgbClr val="333333"/>
              </a:buClr>
              <a:buNone/>
            </a:pPr>
            <a:r>
              <a:t/>
            </a:r>
            <a:endParaRPr sz="2200">
              <a:solidFill>
                <a:srgbClr val="FFFFFF"/>
              </a:solidFill>
            </a:endParaRPr>
          </a:p>
          <a:p>
            <a:pPr rtl="0" lvl="0" indent="-368300" marL="457200">
              <a:lnSpc>
                <a:spcPct val="115000"/>
              </a:lnSpc>
              <a:spcBef>
                <a:spcPts val="0"/>
              </a:spcBef>
              <a:buClr>
                <a:srgbClr val="FFFFFF"/>
              </a:buClr>
              <a:buSzPct val="100000"/>
              <a:buFont typeface="Comic Sans MS"/>
              <a:buAutoNum type="arabicPeriod"/>
            </a:pPr>
            <a:r>
              <a:rPr sz="2200" lang="en">
                <a:solidFill>
                  <a:srgbClr val="FFFFFF"/>
                </a:solidFill>
                <a:latin typeface="Comic Sans MS"/>
                <a:ea typeface="Comic Sans MS"/>
                <a:cs typeface="Comic Sans MS"/>
                <a:sym typeface="Comic Sans MS"/>
              </a:rPr>
              <a:t>Strategic placement of the buildings where the roads and building have a logical sequence to make traveling more convenient.</a:t>
            </a:r>
          </a:p>
          <a:p>
            <a:pPr rtl="0" lvl="0" indent="-368300" marL="457200">
              <a:lnSpc>
                <a:spcPct val="115000"/>
              </a:lnSpc>
              <a:spcBef>
                <a:spcPts val="0"/>
              </a:spcBef>
              <a:buClr>
                <a:srgbClr val="FFFFFF"/>
              </a:buClr>
              <a:buSzPct val="100000"/>
              <a:buFont typeface="Comic Sans MS"/>
              <a:buAutoNum startAt="2" type="arabicPeriod"/>
            </a:pPr>
            <a:r>
              <a:rPr sz="2200" lang="en">
                <a:solidFill>
                  <a:srgbClr val="FFFFFF"/>
                </a:solidFill>
                <a:latin typeface="Comic Sans MS"/>
                <a:ea typeface="Comic Sans MS"/>
                <a:cs typeface="Comic Sans MS"/>
                <a:sym typeface="Comic Sans MS"/>
              </a:rPr>
              <a:t>Deciding general locations, placement of essential locations,  and space necessary to hold the townspeople.</a:t>
            </a:r>
          </a:p>
          <a:p>
            <a:pPr rtl="0" lvl="0">
              <a:lnSpc>
                <a:spcPct val="115000"/>
              </a:lnSpc>
              <a:spcBef>
                <a:spcPts val="0"/>
              </a:spcBef>
              <a:buClr>
                <a:schemeClr val="dk1"/>
              </a:buClr>
              <a:buSzPct val="50000"/>
              <a:buFont typeface="Arial"/>
              <a:buNone/>
            </a:pPr>
            <a:r>
              <a:rPr sz="2200" lang="en">
                <a:solidFill>
                  <a:srgbClr val="FFFFFF"/>
                </a:solidFill>
                <a:latin typeface="Comic Sans MS"/>
                <a:ea typeface="Comic Sans MS"/>
                <a:cs typeface="Comic Sans MS"/>
                <a:sym typeface="Comic Sans MS"/>
              </a:rPr>
              <a:t> 3.	Should there be bike lanes, or streets for both biking and </a:t>
            </a:r>
          </a:p>
          <a:p>
            <a:pPr rtl="0" lvl="0">
              <a:lnSpc>
                <a:spcPct val="115000"/>
              </a:lnSpc>
              <a:spcBef>
                <a:spcPts val="0"/>
              </a:spcBef>
              <a:buClr>
                <a:schemeClr val="dk1"/>
              </a:buClr>
              <a:buSzPct val="50000"/>
              <a:buFont typeface="Arial"/>
              <a:buNone/>
            </a:pPr>
            <a:r>
              <a:rPr sz="2200" lang="en">
                <a:solidFill>
                  <a:srgbClr val="FFFFFF"/>
                </a:solidFill>
                <a:latin typeface="Comic Sans MS"/>
                <a:ea typeface="Comic Sans MS"/>
                <a:cs typeface="Comic Sans MS"/>
                <a:sym typeface="Comic Sans MS"/>
              </a:rPr>
              <a:t>     driving?</a:t>
            </a:r>
          </a:p>
          <a:p>
            <a:pPr rtl="0" lvl="0" indent="-368300" marL="457200">
              <a:lnSpc>
                <a:spcPct val="115000"/>
              </a:lnSpc>
              <a:spcBef>
                <a:spcPts val="0"/>
              </a:spcBef>
              <a:buClr>
                <a:srgbClr val="FFFFFF"/>
              </a:buClr>
              <a:buSzPct val="100000"/>
              <a:buFont typeface="Comic Sans MS"/>
              <a:buAutoNum startAt="4" type="arabicPeriod"/>
            </a:pPr>
            <a:r>
              <a:rPr sz="2200" lang="en">
                <a:solidFill>
                  <a:srgbClr val="FFFFFF"/>
                </a:solidFill>
                <a:latin typeface="Comic Sans MS"/>
                <a:ea typeface="Comic Sans MS"/>
                <a:cs typeface="Comic Sans MS"/>
                <a:sym typeface="Comic Sans MS"/>
              </a:rPr>
              <a:t>Where should the paths intersect?</a:t>
            </a:r>
          </a:p>
          <a:p>
            <a:pPr rtl="0" lvl="0" indent="-368300" marL="457200">
              <a:lnSpc>
                <a:spcPct val="115000"/>
              </a:lnSpc>
              <a:spcBef>
                <a:spcPts val="0"/>
              </a:spcBef>
              <a:buClr>
                <a:srgbClr val="FFFFFF"/>
              </a:buClr>
              <a:buSzPct val="100000"/>
              <a:buFont typeface="Comic Sans MS"/>
              <a:buAutoNum startAt="4" type="arabicPeriod"/>
            </a:pPr>
            <a:r>
              <a:rPr sz="2200" lang="en">
                <a:solidFill>
                  <a:srgbClr val="FFFFFF"/>
                </a:solidFill>
                <a:latin typeface="Comic Sans MS"/>
                <a:ea typeface="Comic Sans MS"/>
                <a:cs typeface="Comic Sans MS"/>
                <a:sym typeface="Comic Sans MS"/>
              </a:rPr>
              <a:t>How can I keep roads  limited, with less car traffic?</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FF"/>
        </a:solidFill>
      </p:bgPr>
    </p:bg>
    <p:spTree>
      <p:nvGrpSpPr>
        <p:cNvPr id="256" name="Shape 256"/>
        <p:cNvGrpSpPr/>
        <p:nvPr/>
      </p:nvGrpSpPr>
      <p:grpSpPr>
        <a:xfrm>
          <a:off y="0" x="0"/>
          <a:ext cy="0" cx="0"/>
          <a:chOff y="0" x="0"/>
          <a:chExt cy="0" cx="0"/>
        </a:xfrm>
      </p:grpSpPr>
      <p:sp>
        <p:nvSpPr>
          <p:cNvPr id="257" name="Shape 257"/>
          <p:cNvSpPr txBox="1"/>
          <p:nvPr>
            <p:ph type="title"/>
          </p:nvPr>
        </p:nvSpPr>
        <p:spPr>
          <a:xfrm>
            <a:off y="205978" x="457200"/>
            <a:ext cy="857400" cx="6879600"/>
          </a:xfrm>
          <a:prstGeom prst="rect">
            <a:avLst/>
          </a:prstGeom>
        </p:spPr>
        <p:txBody>
          <a:bodyPr bIns="91425" rIns="91425" lIns="91425" tIns="91425" anchor="b" anchorCtr="0">
            <a:noAutofit/>
          </a:bodyPr>
          <a:lstStyle/>
          <a:p>
            <a:pPr rtl="0" lvl="0">
              <a:spcBef>
                <a:spcPts val="0"/>
              </a:spcBef>
              <a:buNone/>
            </a:pPr>
            <a:r>
              <a:rPr lang="en">
                <a:solidFill>
                  <a:srgbClr val="0000FF"/>
                </a:solidFill>
                <a:latin typeface="Comic Sans MS"/>
                <a:ea typeface="Comic Sans MS"/>
                <a:cs typeface="Comic Sans MS"/>
                <a:sym typeface="Comic Sans MS"/>
              </a:rPr>
              <a:t>Landscape Architects</a:t>
            </a:r>
          </a:p>
        </p:txBody>
      </p:sp>
      <p:sp>
        <p:nvSpPr>
          <p:cNvPr id="258" name="Shape 258"/>
          <p:cNvSpPr txBox="1"/>
          <p:nvPr>
            <p:ph idx="1" type="body"/>
          </p:nvPr>
        </p:nvSpPr>
        <p:spPr>
          <a:xfrm>
            <a:off y="1242100" x="457200"/>
            <a:ext cy="3725699" cx="8229600"/>
          </a:xfrm>
          <a:prstGeom prst="rect">
            <a:avLst/>
          </a:prstGeom>
        </p:spPr>
        <p:txBody>
          <a:bodyPr bIns="91425" rIns="91425" lIns="91425" tIns="91425" anchor="t" anchorCtr="0">
            <a:noAutofit/>
          </a:bodyPr>
          <a:lstStyle/>
          <a:p>
            <a:pPr rtl="0" lvl="0" indent="-381000" marL="457200">
              <a:lnSpc>
                <a:spcPct val="115000"/>
              </a:lnSpc>
              <a:spcBef>
                <a:spcPts val="0"/>
              </a:spcBef>
              <a:buClr>
                <a:srgbClr val="FFFFFF"/>
              </a:buClr>
              <a:buSzPct val="100000"/>
              <a:buFont typeface="Comic Sans MS"/>
              <a:buAutoNum type="arabicPeriod"/>
            </a:pPr>
            <a:r>
              <a:rPr sz="2400" lang="en">
                <a:solidFill>
                  <a:srgbClr val="FFFFFF"/>
                </a:solidFill>
                <a:latin typeface="Comic Sans MS"/>
                <a:ea typeface="Comic Sans MS"/>
                <a:cs typeface="Comic Sans MS"/>
                <a:sym typeface="Comic Sans MS"/>
              </a:rPr>
              <a:t>Where would be the best location for the park?</a:t>
            </a:r>
          </a:p>
          <a:p>
            <a:pPr rtl="0" lvl="0" indent="-381000" marL="457200">
              <a:lnSpc>
                <a:spcPct val="115000"/>
              </a:lnSpc>
              <a:spcBef>
                <a:spcPts val="0"/>
              </a:spcBef>
              <a:buClr>
                <a:srgbClr val="FFFFFF"/>
              </a:buClr>
              <a:buSzPct val="100000"/>
              <a:buFont typeface="Comic Sans MS"/>
              <a:buAutoNum type="arabicPeriod"/>
            </a:pPr>
            <a:r>
              <a:rPr sz="2400" lang="en">
                <a:solidFill>
                  <a:srgbClr val="FFFFFF"/>
                </a:solidFill>
                <a:latin typeface="Comic Sans MS"/>
                <a:ea typeface="Comic Sans MS"/>
                <a:cs typeface="Comic Sans MS"/>
                <a:sym typeface="Comic Sans MS"/>
              </a:rPr>
              <a:t>What should be in the park/ placement?</a:t>
            </a:r>
          </a:p>
          <a:p>
            <a:pPr rtl="0" lvl="0" indent="-381000" marL="457200">
              <a:lnSpc>
                <a:spcPct val="115000"/>
              </a:lnSpc>
              <a:spcBef>
                <a:spcPts val="0"/>
              </a:spcBef>
              <a:buClr>
                <a:srgbClr val="FFFFFF"/>
              </a:buClr>
              <a:buSzPct val="100000"/>
              <a:buFont typeface="Comic Sans MS"/>
              <a:buAutoNum type="arabicPeriod"/>
            </a:pPr>
            <a:r>
              <a:rPr sz="2400" lang="en">
                <a:solidFill>
                  <a:srgbClr val="FFFFFF"/>
                </a:solidFill>
                <a:latin typeface="Comic Sans MS"/>
                <a:ea typeface="Comic Sans MS"/>
                <a:cs typeface="Comic Sans MS"/>
                <a:sym typeface="Comic Sans MS"/>
              </a:rPr>
              <a:t>What demographic should we focus on or how can we please all demographics?</a:t>
            </a:r>
          </a:p>
          <a:p>
            <a:pPr rtl="0" lvl="0" indent="-381000" marL="457200">
              <a:lnSpc>
                <a:spcPct val="115000"/>
              </a:lnSpc>
              <a:spcBef>
                <a:spcPts val="0"/>
              </a:spcBef>
              <a:buClr>
                <a:srgbClr val="FFFFFF"/>
              </a:buClr>
              <a:buSzPct val="100000"/>
              <a:buFont typeface="Comic Sans MS"/>
              <a:buAutoNum type="arabicPeriod"/>
            </a:pPr>
            <a:r>
              <a:rPr sz="2400" lang="en">
                <a:solidFill>
                  <a:srgbClr val="FFFFFF"/>
                </a:solidFill>
                <a:latin typeface="Comic Sans MS"/>
                <a:ea typeface="Comic Sans MS"/>
                <a:cs typeface="Comic Sans MS"/>
                <a:sym typeface="Comic Sans MS"/>
              </a:rPr>
              <a:t>What size should the park be?</a:t>
            </a:r>
          </a:p>
          <a:p>
            <a:pPr rtl="0" lvl="0" indent="-381000" marL="457200">
              <a:lnSpc>
                <a:spcPct val="115000"/>
              </a:lnSpc>
              <a:spcBef>
                <a:spcPts val="0"/>
              </a:spcBef>
              <a:buClr>
                <a:srgbClr val="FFFFFF"/>
              </a:buClr>
              <a:buSzPct val="100000"/>
              <a:buFont typeface="Comic Sans MS"/>
              <a:buAutoNum type="arabicPeriod"/>
            </a:pPr>
            <a:r>
              <a:rPr sz="2400" lang="en">
                <a:solidFill>
                  <a:srgbClr val="FFFFFF"/>
                </a:solidFill>
                <a:latin typeface="Comic Sans MS"/>
                <a:ea typeface="Comic Sans MS"/>
                <a:cs typeface="Comic Sans MS"/>
                <a:sym typeface="Comic Sans MS"/>
              </a:rPr>
              <a:t>How should we divide the park and space-bbq/picnic, playground, track for running or biking?</a:t>
            </a:r>
          </a:p>
          <a:p>
            <a:pPr rtl="0" lvl="0">
              <a:spcBef>
                <a:spcPts val="0"/>
              </a:spcBef>
              <a:buNone/>
            </a:pPr>
            <a:r>
              <a:t/>
            </a: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FF"/>
        </a:solidFill>
      </p:bgPr>
    </p:bg>
    <p:spTree>
      <p:nvGrpSpPr>
        <p:cNvPr id="262" name="Shape 262"/>
        <p:cNvGrpSpPr/>
        <p:nvPr/>
      </p:nvGrpSpPr>
      <p:grpSpPr>
        <a:xfrm>
          <a:off y="0" x="0"/>
          <a:ext cy="0" cx="0"/>
          <a:chOff y="0" x="0"/>
          <a:chExt cy="0" cx="0"/>
        </a:xfrm>
      </p:grpSpPr>
      <p:sp>
        <p:nvSpPr>
          <p:cNvPr id="263" name="Shape 263"/>
          <p:cNvSpPr txBox="1"/>
          <p:nvPr>
            <p:ph type="title"/>
          </p:nvPr>
        </p:nvSpPr>
        <p:spPr>
          <a:xfrm>
            <a:off y="205978" x="457200"/>
            <a:ext cy="857400" cx="6879600"/>
          </a:xfrm>
          <a:prstGeom prst="rect">
            <a:avLst/>
          </a:prstGeom>
        </p:spPr>
        <p:txBody>
          <a:bodyPr bIns="91425" rIns="91425" lIns="91425" tIns="91425" anchor="b" anchorCtr="0">
            <a:noAutofit/>
          </a:bodyPr>
          <a:lstStyle/>
          <a:p>
            <a:pPr rtl="0" lvl="0">
              <a:spcBef>
                <a:spcPts val="0"/>
              </a:spcBef>
              <a:buNone/>
            </a:pPr>
            <a:r>
              <a:rPr lang="en">
                <a:solidFill>
                  <a:srgbClr val="00FF00"/>
                </a:solidFill>
                <a:latin typeface="Comic Sans MS"/>
                <a:ea typeface="Comic Sans MS"/>
                <a:cs typeface="Comic Sans MS"/>
                <a:sym typeface="Comic Sans MS"/>
              </a:rPr>
              <a:t>Environmental Engineer</a:t>
            </a:r>
          </a:p>
        </p:txBody>
      </p:sp>
      <p:sp>
        <p:nvSpPr>
          <p:cNvPr id="264" name="Shape 264"/>
          <p:cNvSpPr txBox="1"/>
          <p:nvPr>
            <p:ph idx="1" type="body"/>
          </p:nvPr>
        </p:nvSpPr>
        <p:spPr>
          <a:xfrm>
            <a:off y="1238150" x="457200"/>
            <a:ext cy="3725699" cx="8229600"/>
          </a:xfrm>
          <a:prstGeom prst="rect">
            <a:avLst/>
          </a:prstGeom>
        </p:spPr>
        <p:txBody>
          <a:bodyPr bIns="91425" rIns="91425" lIns="91425" tIns="91425" anchor="t" anchorCtr="0">
            <a:noAutofit/>
          </a:bodyPr>
          <a:lstStyle/>
          <a:p>
            <a:pPr rtl="0" lvl="0">
              <a:lnSpc>
                <a:spcPct val="115000"/>
              </a:lnSpc>
              <a:spcBef>
                <a:spcPts val="0"/>
              </a:spcBef>
              <a:buClr>
                <a:schemeClr val="dk1"/>
              </a:buClr>
              <a:buSzPct val="61111"/>
              <a:buFont typeface="Arial"/>
              <a:buNone/>
            </a:pPr>
            <a:r>
              <a:rPr sz="1800" lang="en">
                <a:solidFill>
                  <a:srgbClr val="FFFFFF"/>
                </a:solidFill>
                <a:latin typeface="Comic Sans MS"/>
                <a:ea typeface="Comic Sans MS"/>
                <a:cs typeface="Comic Sans MS"/>
                <a:sym typeface="Comic Sans MS"/>
              </a:rPr>
              <a:t>1. How to provide energy and efficiency for the city and the people (work alongside the civil engineer)?</a:t>
            </a:r>
          </a:p>
          <a:p>
            <a:pPr rtl="0" lvl="0">
              <a:lnSpc>
                <a:spcPct val="115000"/>
              </a:lnSpc>
              <a:spcBef>
                <a:spcPts val="0"/>
              </a:spcBef>
              <a:buClr>
                <a:schemeClr val="dk1"/>
              </a:buClr>
              <a:buSzPct val="61111"/>
              <a:buFont typeface="Arial"/>
              <a:buNone/>
            </a:pPr>
            <a:r>
              <a:rPr sz="1800" lang="en">
                <a:solidFill>
                  <a:srgbClr val="FFFFFF"/>
                </a:solidFill>
                <a:latin typeface="Comic Sans MS"/>
                <a:ea typeface="Comic Sans MS"/>
                <a:cs typeface="Comic Sans MS"/>
                <a:sym typeface="Comic Sans MS"/>
              </a:rPr>
              <a:t>2. Where and how to place the fire escapes  and hydrants on the buildings, the mall as well as the park since the park has the highest chance of catching on fire because of all the trees?</a:t>
            </a:r>
          </a:p>
          <a:p>
            <a:pPr rtl="0" lvl="0">
              <a:lnSpc>
                <a:spcPct val="115000"/>
              </a:lnSpc>
              <a:spcBef>
                <a:spcPts val="0"/>
              </a:spcBef>
              <a:buClr>
                <a:schemeClr val="dk1"/>
              </a:buClr>
              <a:buSzPct val="61111"/>
              <a:buFont typeface="Arial"/>
              <a:buNone/>
            </a:pPr>
            <a:r>
              <a:rPr sz="1800" lang="en">
                <a:solidFill>
                  <a:srgbClr val="FFFFFF"/>
                </a:solidFill>
                <a:latin typeface="Comic Sans MS"/>
                <a:ea typeface="Comic Sans MS"/>
                <a:cs typeface="Comic Sans MS"/>
                <a:sym typeface="Comic Sans MS"/>
              </a:rPr>
              <a:t>3. Where and how to place bike roads, so they don’t interfere with children, cars, and pedestrians?</a:t>
            </a:r>
          </a:p>
          <a:p>
            <a:pPr rtl="0" lvl="0">
              <a:lnSpc>
                <a:spcPct val="115000"/>
              </a:lnSpc>
              <a:spcBef>
                <a:spcPts val="0"/>
              </a:spcBef>
              <a:buClr>
                <a:schemeClr val="dk1"/>
              </a:buClr>
              <a:buSzPct val="61111"/>
              <a:buFont typeface="Arial"/>
              <a:buNone/>
            </a:pPr>
            <a:r>
              <a:rPr sz="1800" lang="en">
                <a:solidFill>
                  <a:srgbClr val="FFFFFF"/>
                </a:solidFill>
                <a:latin typeface="Comic Sans MS"/>
                <a:ea typeface="Comic Sans MS"/>
                <a:cs typeface="Comic Sans MS"/>
                <a:sym typeface="Comic Sans MS"/>
              </a:rPr>
              <a:t>4. Where to place trash cans and how to get a proper disposal for the apartments?</a:t>
            </a:r>
          </a:p>
          <a:p>
            <a:pPr rtl="0" lvl="0">
              <a:lnSpc>
                <a:spcPct val="115000"/>
              </a:lnSpc>
              <a:spcBef>
                <a:spcPts val="0"/>
              </a:spcBef>
              <a:buClr>
                <a:schemeClr val="dk1"/>
              </a:buClr>
              <a:buSzPct val="61111"/>
              <a:buFont typeface="Arial"/>
              <a:buNone/>
            </a:pPr>
            <a:r>
              <a:rPr sz="1800" lang="en">
                <a:solidFill>
                  <a:srgbClr val="FFFFFF"/>
                </a:solidFill>
                <a:latin typeface="Comic Sans MS"/>
                <a:ea typeface="Comic Sans MS"/>
                <a:cs typeface="Comic Sans MS"/>
                <a:sym typeface="Comic Sans MS"/>
              </a:rPr>
              <a:t>5. How to make the mall more energy efficient and size appropriate yet provide enough for a whole town?</a:t>
            </a:r>
          </a:p>
          <a:p>
            <a:pPr rtl="0" lvl="0">
              <a:lnSpc>
                <a:spcPct val="115000"/>
              </a:lnSpc>
              <a:spcBef>
                <a:spcPts val="0"/>
              </a:spcBef>
              <a:buNone/>
            </a:pPr>
            <a:r>
              <a:t/>
            </a:r>
            <a:endParaRPr sz="1100">
              <a:solidFill>
                <a:srgbClr val="333333"/>
              </a:solidFill>
            </a:endParaRPr>
          </a:p>
          <a:p>
            <a:pPr rtl="0" lvl="0">
              <a:lnSpc>
                <a:spcPct val="115000"/>
              </a:lnSpc>
              <a:spcBef>
                <a:spcPts val="0"/>
              </a:spcBef>
              <a:buClr>
                <a:schemeClr val="dk1"/>
              </a:buClr>
              <a:buFont typeface="Arial"/>
              <a:buNone/>
            </a:pPr>
            <a:r>
              <a:t/>
            </a:r>
            <a:endParaRPr sz="1100">
              <a:solidFill>
                <a:srgbClr val="333333"/>
              </a:solidFill>
            </a:endParaRPr>
          </a:p>
          <a:p>
            <a:pPr rtl="0" lvl="0">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0000"/>
        </a:solidFill>
      </p:bgPr>
    </p:bg>
    <p:spTree>
      <p:nvGrpSpPr>
        <p:cNvPr id="268" name="Shape 268"/>
        <p:cNvGrpSpPr/>
        <p:nvPr/>
      </p:nvGrpSpPr>
      <p:grpSpPr>
        <a:xfrm>
          <a:off y="0" x="0"/>
          <a:ext cy="0" cx="0"/>
          <a:chOff y="0" x="0"/>
          <a:chExt cy="0" cx="0"/>
        </a:xfrm>
      </p:grpSpPr>
      <p:sp>
        <p:nvSpPr>
          <p:cNvPr id="269" name="Shape 269"/>
          <p:cNvSpPr txBox="1"/>
          <p:nvPr>
            <p:ph type="title"/>
          </p:nvPr>
        </p:nvSpPr>
        <p:spPr>
          <a:xfrm>
            <a:off y="205978" x="457200"/>
            <a:ext cy="857400" cx="6879600"/>
          </a:xfrm>
          <a:prstGeom prst="rect">
            <a:avLst/>
          </a:prstGeom>
        </p:spPr>
        <p:txBody>
          <a:bodyPr bIns="91425" rIns="91425" lIns="91425" tIns="91425" anchor="b" anchorCtr="0">
            <a:noAutofit/>
          </a:bodyPr>
          <a:lstStyle/>
          <a:p>
            <a:pPr>
              <a:spcBef>
                <a:spcPts val="0"/>
              </a:spcBef>
              <a:buNone/>
            </a:pPr>
            <a:r>
              <a:rPr lang="en">
                <a:latin typeface="Abel"/>
                <a:ea typeface="Abel"/>
                <a:cs typeface="Abel"/>
                <a:sym typeface="Abel"/>
              </a:rPr>
              <a:t>Disregarded Ideas</a:t>
            </a:r>
          </a:p>
        </p:txBody>
      </p:sp>
      <p:sp>
        <p:nvSpPr>
          <p:cNvPr id="270" name="Shape 270"/>
          <p:cNvSpPr txBox="1"/>
          <p:nvPr>
            <p:ph idx="1" type="body"/>
          </p:nvPr>
        </p:nvSpPr>
        <p:spPr>
          <a:xfrm>
            <a:off y="1174425" x="457200"/>
            <a:ext cy="3725699" cx="8229600"/>
          </a:xfrm>
          <a:prstGeom prst="rect">
            <a:avLst/>
          </a:prstGeom>
        </p:spPr>
        <p:txBody>
          <a:bodyPr bIns="91425" rIns="91425" lIns="91425" tIns="91425" anchor="t" anchorCtr="0">
            <a:noAutofit/>
          </a:bodyPr>
          <a:lstStyle/>
          <a:p>
            <a:pPr rtl="0" lvl="0" indent="-381000" marL="457200">
              <a:spcBef>
                <a:spcPts val="0"/>
              </a:spcBef>
              <a:buClr>
                <a:schemeClr val="lt1"/>
              </a:buClr>
              <a:buSzPct val="100000"/>
              <a:buFont typeface="Arial"/>
              <a:buChar char="●"/>
            </a:pPr>
            <a:r>
              <a:rPr sz="2400" lang="en"/>
              <a:t>Skatepark because there was a limited amount of space.</a:t>
            </a:r>
          </a:p>
          <a:p>
            <a:pPr rtl="0" lvl="0" indent="-381000" marL="457200">
              <a:spcBef>
                <a:spcPts val="0"/>
              </a:spcBef>
              <a:buClr>
                <a:schemeClr val="lt1"/>
              </a:buClr>
              <a:buSzPct val="100000"/>
              <a:buFont typeface="Arial"/>
              <a:buChar char="●"/>
            </a:pPr>
            <a:r>
              <a:rPr sz="2400" lang="en"/>
              <a:t>Houses because we have a limited space and needed to make 150 homes in total.</a:t>
            </a:r>
          </a:p>
          <a:p>
            <a:pPr rtl="0" lvl="0" indent="-381000" marL="457200">
              <a:spcBef>
                <a:spcPts val="0"/>
              </a:spcBef>
              <a:buClr>
                <a:schemeClr val="lt1"/>
              </a:buClr>
              <a:buSzPct val="100000"/>
              <a:buFont typeface="Arial"/>
              <a:buChar char="●"/>
            </a:pPr>
            <a:r>
              <a:rPr sz="2400" lang="en"/>
              <a:t>Pond in the middle, we needed that space for something else, a bathroom perhaps.</a:t>
            </a:r>
          </a:p>
          <a:p>
            <a:pPr rtl="0" lvl="0" indent="-381000" marL="457200">
              <a:spcBef>
                <a:spcPts val="0"/>
              </a:spcBef>
              <a:buClr>
                <a:schemeClr val="lt1"/>
              </a:buClr>
              <a:buSzPct val="100000"/>
              <a:buFont typeface="Arial"/>
              <a:buChar char="●"/>
            </a:pPr>
            <a:r>
              <a:rPr sz="2400" lang="en"/>
              <a:t>Buildings near the road because there would be too much noise.</a:t>
            </a:r>
          </a:p>
          <a:p>
            <a:pPr rtl="0" lvl="0" indent="-381000" marL="457200">
              <a:spcBef>
                <a:spcPts val="0"/>
              </a:spcBef>
              <a:buClr>
                <a:schemeClr val="lt1"/>
              </a:buClr>
              <a:buSzPct val="100000"/>
              <a:buFont typeface="Arial"/>
              <a:buChar char="●"/>
            </a:pPr>
            <a:r>
              <a:rPr sz="2400" lang="en"/>
              <a:t>Too many schools because it’s a small town, not many children, which would take up a lot of space.</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3" fill="hold" presetSubtype="16" presetClass="entr" nodeType="afterEffect">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1000"/>
                                        <p:tgtEl>
                                          <p:spTgt spid="269"/>
                                        </p:tgtEl>
                                        <p:attrNameLst>
                                          <p:attrName>ppt_w</p:attrName>
                                        </p:attrNameLst>
                                      </p:cBhvr>
                                      <p:tavLst>
                                        <p:tav tm="0" fmla="">
                                          <p:val>
                                            <p:strVal val="0"/>
                                          </p:val>
                                        </p:tav>
                                        <p:tav tm="100000" fmla="">
                                          <p:val>
                                            <p:strVal val="#ppt_w"/>
                                          </p:val>
                                        </p:tav>
                                      </p:tavLst>
                                    </p:anim>
                                    <p:anim calcmode="lin" valueType="num">
                                      <p:cBhvr additive="base">
                                        <p:cTn dur="1000"/>
                                        <p:tgtEl>
                                          <p:spTgt spid="269"/>
                                        </p:tgtEl>
                                        <p:attrNameLst>
                                          <p:attrName>ppt_h</p:attrName>
                                        </p:attrNameLst>
                                      </p:cBhvr>
                                      <p:tavLst>
                                        <p:tav tm="0" fmla="">
                                          <p:val>
                                            <p:strVal val="0"/>
                                          </p:val>
                                        </p:tav>
                                        <p:tav tm="100000" fmla="">
                                          <p:val>
                                            <p:strVal val="#ppt_h"/>
                                          </p:val>
                                        </p:tav>
                                      </p:tavLst>
                                    </p:anim>
                                  </p:childTnLst>
                                </p:cTn>
                              </p:par>
                            </p:childTnLst>
                          </p:cTn>
                        </p:par>
                        <p:par>
                          <p:cTn fill="hold">
                            <p:stCondLst>
                              <p:cond delay="1000"/>
                            </p:stCondLst>
                            <p:childTnLst>
                              <p:par>
                                <p:cTn presetID="2" fill="hold" presetSubtype="8" presetClass="entr" nodeType="afterEffect">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1000"/>
                                        <p:tgtEl>
                                          <p:spTgt spid="270"/>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0" name="Shape 90"/>
        <p:cNvGrpSpPr/>
        <p:nvPr/>
      </p:nvGrpSpPr>
      <p:grpSpPr>
        <a:xfrm>
          <a:off y="0" x="0"/>
          <a:ext cy="0" cx="0"/>
          <a:chOff y="0" x="0"/>
          <a:chExt cy="0" cx="0"/>
        </a:xfrm>
      </p:grpSpPr>
      <p:sp>
        <p:nvSpPr>
          <p:cNvPr id="91" name="Shape 91"/>
          <p:cNvSpPr txBox="1"/>
          <p:nvPr>
            <p:ph type="title"/>
          </p:nvPr>
        </p:nvSpPr>
        <p:spPr>
          <a:xfrm>
            <a:off y="179703" x="371675"/>
            <a:ext cy="857400" cx="6879600"/>
          </a:xfrm>
          <a:prstGeom prst="rect">
            <a:avLst/>
          </a:prstGeom>
        </p:spPr>
        <p:txBody>
          <a:bodyPr bIns="91425" rIns="91425" lIns="91425" tIns="91425" anchor="b" anchorCtr="0">
            <a:noAutofit/>
          </a:bodyPr>
          <a:lstStyle/>
          <a:p>
            <a:pPr>
              <a:spcBef>
                <a:spcPts val="0"/>
              </a:spcBef>
              <a:buNone/>
            </a:pPr>
            <a:r>
              <a:rPr lang="en">
                <a:solidFill>
                  <a:srgbClr val="FFFFFF"/>
                </a:solidFill>
                <a:latin typeface="Comic Sans MS"/>
                <a:ea typeface="Comic Sans MS"/>
                <a:cs typeface="Comic Sans MS"/>
                <a:sym typeface="Comic Sans MS"/>
              </a:rPr>
              <a:t>Preliminary Brainstorming</a:t>
            </a:r>
          </a:p>
        </p:txBody>
      </p:sp>
      <p:sp>
        <p:nvSpPr>
          <p:cNvPr id="92" name="Shape 92"/>
          <p:cNvSpPr txBox="1"/>
          <p:nvPr>
            <p:ph idx="1" type="body"/>
          </p:nvPr>
        </p:nvSpPr>
        <p:spPr>
          <a:xfrm rot="-125">
            <a:off y="1037250" x="457174"/>
            <a:ext cy="3793200" cx="8229600"/>
          </a:xfrm>
          <a:prstGeom prst="rect">
            <a:avLst/>
          </a:prstGeom>
        </p:spPr>
        <p:txBody>
          <a:bodyPr bIns="91425" rIns="91425" lIns="91425" tIns="91425" anchor="t" anchorCtr="0">
            <a:noAutofit/>
          </a:bodyPr>
          <a:lstStyle/>
          <a:p>
            <a:pPr rtl="0" lvl="0" indent="-393700" marL="457200">
              <a:spcBef>
                <a:spcPts val="0"/>
              </a:spcBef>
              <a:buClr>
                <a:srgbClr val="FFFFFF"/>
              </a:buClr>
              <a:buSzPct val="100000"/>
              <a:buFont typeface="Arial"/>
              <a:buChar char="●"/>
            </a:pPr>
            <a:r>
              <a:rPr sz="2600" lang="en">
                <a:solidFill>
                  <a:srgbClr val="FFFFFF"/>
                </a:solidFill>
                <a:latin typeface="Calibri"/>
                <a:ea typeface="Calibri"/>
                <a:cs typeface="Calibri"/>
                <a:sym typeface="Calibri"/>
              </a:rPr>
              <a:t>We knew we wanted it to be a small and tight knit town. </a:t>
            </a:r>
          </a:p>
          <a:p>
            <a:pPr rtl="0" lvl="0" indent="-393700" marL="457200">
              <a:spcBef>
                <a:spcPts val="0"/>
              </a:spcBef>
              <a:buClr>
                <a:srgbClr val="FFFFFF"/>
              </a:buClr>
              <a:buSzPct val="100000"/>
              <a:buFont typeface="Arial"/>
              <a:buChar char="●"/>
            </a:pPr>
            <a:r>
              <a:rPr sz="2600" lang="en">
                <a:solidFill>
                  <a:srgbClr val="FFFFFF"/>
                </a:solidFill>
                <a:latin typeface="Calibri"/>
                <a:ea typeface="Calibri"/>
                <a:cs typeface="Calibri"/>
                <a:sym typeface="Calibri"/>
              </a:rPr>
              <a:t>More of a “suburbs” than a “city”.</a:t>
            </a:r>
          </a:p>
          <a:p>
            <a:pPr rtl="0" lvl="0" indent="-393700" marL="457200">
              <a:spcBef>
                <a:spcPts val="0"/>
              </a:spcBef>
              <a:buClr>
                <a:srgbClr val="FFFFFF"/>
              </a:buClr>
              <a:buSzPct val="100000"/>
              <a:buFont typeface="Arial"/>
              <a:buChar char="●"/>
            </a:pPr>
            <a:r>
              <a:rPr sz="2600" lang="en">
                <a:solidFill>
                  <a:srgbClr val="FFFFFF"/>
                </a:solidFill>
                <a:latin typeface="Calibri"/>
                <a:ea typeface="Calibri"/>
                <a:cs typeface="Calibri"/>
                <a:sym typeface="Calibri"/>
              </a:rPr>
              <a:t>There is not a great amount of space so we have to know how to organize the buildings according to dimensions and comfort</a:t>
            </a:r>
          </a:p>
          <a:p>
            <a:pPr rtl="0" lvl="0" indent="-393700" marL="457200">
              <a:spcBef>
                <a:spcPts val="0"/>
              </a:spcBef>
              <a:buClr>
                <a:srgbClr val="FFFFFF"/>
              </a:buClr>
              <a:buSzPct val="100000"/>
              <a:buFont typeface="Arial"/>
              <a:buChar char="●"/>
            </a:pPr>
            <a:r>
              <a:rPr sz="2600" lang="en">
                <a:solidFill>
                  <a:srgbClr val="FFFFFF"/>
                </a:solidFill>
                <a:latin typeface="Calibri"/>
                <a:ea typeface="Calibri"/>
                <a:cs typeface="Calibri"/>
                <a:sym typeface="Calibri"/>
              </a:rPr>
              <a:t>It should not be crowded because the citizen wants the community to be convenient for walking and biking</a:t>
            </a:r>
          </a:p>
          <a:p>
            <a:pPr lvl="0">
              <a:spcBef>
                <a:spcPts val="0"/>
              </a:spcBef>
              <a:buNone/>
            </a:pPr>
            <a:r>
              <a:t/>
            </a:r>
            <a:endParaRPr sz="2600">
              <a:solidFill>
                <a:srgbClr val="FF9900"/>
              </a:solidFill>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y="0" x="0"/>
          <a:ext cy="0" cx="0"/>
          <a:chOff y="0" x="0"/>
          <a:chExt cy="0" cx="0"/>
        </a:xfrm>
      </p:grpSpPr>
      <p:sp>
        <p:nvSpPr>
          <p:cNvPr id="275" name="Shape 275"/>
          <p:cNvSpPr txBox="1"/>
          <p:nvPr>
            <p:ph type="title"/>
          </p:nvPr>
        </p:nvSpPr>
        <p:spPr>
          <a:xfrm>
            <a:off y="282178" x="457200"/>
            <a:ext cy="857400" cx="6879600"/>
          </a:xfrm>
          <a:prstGeom prst="rect">
            <a:avLst/>
          </a:prstGeom>
        </p:spPr>
        <p:txBody>
          <a:bodyPr bIns="91425" rIns="91425" lIns="91425" tIns="91425" anchor="b" anchorCtr="0">
            <a:noAutofit/>
          </a:bodyPr>
          <a:lstStyle/>
          <a:p>
            <a:pPr>
              <a:spcBef>
                <a:spcPts val="0"/>
              </a:spcBef>
              <a:buNone/>
            </a:pPr>
            <a:r>
              <a:rPr lang="en">
                <a:latin typeface="Comic Sans MS"/>
                <a:ea typeface="Comic Sans MS"/>
                <a:cs typeface="Comic Sans MS"/>
                <a:sym typeface="Comic Sans MS"/>
              </a:rPr>
              <a:t>Group Document</a:t>
            </a:r>
          </a:p>
        </p:txBody>
      </p:sp>
      <p:sp>
        <p:nvSpPr>
          <p:cNvPr id="276" name="Shape 276"/>
          <p:cNvSpPr txBox="1"/>
          <p:nvPr>
            <p:ph idx="1" type="body"/>
          </p:nvPr>
        </p:nvSpPr>
        <p:spPr>
          <a:xfrm>
            <a:off y="1200150" x="457200"/>
            <a:ext cy="3630300" cx="8229600"/>
          </a:xfrm>
          <a:prstGeom prst="rect">
            <a:avLst/>
          </a:prstGeom>
        </p:spPr>
        <p:txBody>
          <a:bodyPr bIns="91425" rIns="91425" lIns="91425" tIns="91425" anchor="t" anchorCtr="0">
            <a:noAutofit/>
          </a:bodyPr>
          <a:lstStyle/>
          <a:p>
            <a:pPr rtl="0">
              <a:spcBef>
                <a:spcPts val="0"/>
              </a:spcBef>
              <a:buNone/>
            </a:pPr>
            <a:r>
              <a:rPr u="sng" sz="3000" lang="en">
                <a:solidFill>
                  <a:srgbClr val="FFFFFF"/>
                </a:solidFill>
                <a:latin typeface="Comic Sans MS"/>
                <a:ea typeface="Comic Sans MS"/>
                <a:cs typeface="Comic Sans MS"/>
                <a:sym typeface="Comic Sans MS"/>
                <a:hlinkClick r:id="rId3"/>
              </a:rPr>
              <a:t>https://docs.google.com/document/d/19kFcyk1Wu4k_W3ZsWCarh6HOHI09LZRu2Kk9vWfuxAM/edit</a:t>
            </a:r>
          </a:p>
          <a:p>
            <a:pPr rtl="0">
              <a:spcBef>
                <a:spcPts val="0"/>
              </a:spcBef>
              <a:buNone/>
            </a:pPr>
            <a:r>
              <a:t/>
            </a:r>
            <a:endParaRPr u="sng" sz="3000">
              <a:solidFill>
                <a:srgbClr val="FFFFFF"/>
              </a:solidFill>
              <a:latin typeface="Comic Sans MS"/>
              <a:ea typeface="Comic Sans MS"/>
              <a:cs typeface="Comic Sans MS"/>
              <a:sym typeface="Comic Sans MS"/>
            </a:endParaRPr>
          </a:p>
          <a:p>
            <a:pPr rtl="0">
              <a:spcBef>
                <a:spcPts val="0"/>
              </a:spcBef>
              <a:buNone/>
            </a:pPr>
            <a:r>
              <a:rPr sz="3000" lang="en">
                <a:solidFill>
                  <a:srgbClr val="FFFFFF"/>
                </a:solidFill>
                <a:latin typeface="Comic Sans MS"/>
                <a:ea typeface="Comic Sans MS"/>
                <a:cs typeface="Comic Sans MS"/>
                <a:sym typeface="Comic Sans MS"/>
              </a:rPr>
              <a:t>Script/Presentation Outline</a:t>
            </a:r>
          </a:p>
          <a:p>
            <a:pPr>
              <a:spcBef>
                <a:spcPts val="0"/>
              </a:spcBef>
              <a:buNone/>
            </a:pPr>
            <a:r>
              <a:rPr u="sng" sz="3000" lang="en">
                <a:solidFill>
                  <a:srgbClr val="FFFFFF"/>
                </a:solidFill>
                <a:latin typeface="Comic Sans MS"/>
                <a:ea typeface="Comic Sans MS"/>
                <a:cs typeface="Comic Sans MS"/>
                <a:sym typeface="Comic Sans MS"/>
                <a:hlinkClick r:id="rId4"/>
              </a:rPr>
              <a:t>https://docs.google.com/document/d/1503xIyXAvXP876YOoAk6hWSFnPxMm5xkzAFAmEj7yAQ/edit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y="0" x="0"/>
          <a:ext cy="0" cx="0"/>
          <a:chOff y="0" x="0"/>
          <a:chExt cy="0" cx="0"/>
        </a:xfrm>
      </p:grpSpPr>
      <p:sp>
        <p:nvSpPr>
          <p:cNvPr id="281" name="Shape 281"/>
          <p:cNvSpPr txBox="1"/>
          <p:nvPr>
            <p:ph type="title"/>
          </p:nvPr>
        </p:nvSpPr>
        <p:spPr>
          <a:xfrm>
            <a:off y="205978" x="457200"/>
            <a:ext cy="857400" cx="6879600"/>
          </a:xfrm>
          <a:prstGeom prst="rect">
            <a:avLst/>
          </a:prstGeom>
        </p:spPr>
        <p:txBody>
          <a:bodyPr bIns="91425" rIns="91425" lIns="91425" tIns="91425" anchor="b" anchorCtr="0">
            <a:noAutofit/>
          </a:bodyPr>
          <a:lstStyle/>
          <a:p>
            <a:pPr>
              <a:spcBef>
                <a:spcPts val="0"/>
              </a:spcBef>
              <a:buNone/>
            </a:pPr>
            <a:r>
              <a:rPr lang="en"/>
              <a:t>Bibliography</a:t>
            </a:r>
          </a:p>
        </p:txBody>
      </p:sp>
      <p:sp>
        <p:nvSpPr>
          <p:cNvPr id="282" name="Shape 282"/>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17500" marL="457200">
              <a:spcBef>
                <a:spcPts val="0"/>
              </a:spcBef>
              <a:buClr>
                <a:srgbClr val="EFEFEF"/>
              </a:buClr>
              <a:buSzPct val="100000"/>
              <a:buFont typeface="Arial"/>
              <a:buChar char="★"/>
            </a:pPr>
            <a:r>
              <a:rPr sz="1400" lang="en">
                <a:solidFill>
                  <a:srgbClr val="EFEFEF"/>
                </a:solidFill>
              </a:rPr>
              <a:t>Polce, Nicolas. "Remsen, Oneida County, New York Land For Sale - 100 Acres." </a:t>
            </a:r>
            <a:r>
              <a:rPr sz="1400" lang="en" i="1">
                <a:solidFill>
                  <a:srgbClr val="EFEFEF"/>
                </a:solidFill>
              </a:rPr>
              <a:t>Land Watch</a:t>
            </a:r>
            <a:r>
              <a:rPr sz="1400" lang="en">
                <a:solidFill>
                  <a:srgbClr val="EFEFEF"/>
                </a:solidFill>
              </a:rPr>
              <a:t>. N.p., 20 Aug. 2014. Web. &lt;</a:t>
            </a:r>
            <a:r>
              <a:rPr u="sng" sz="1400" lang="en">
                <a:solidFill>
                  <a:srgbClr val="EFEFEF"/>
                </a:solidFill>
                <a:hlinkClick r:id="rId3"/>
              </a:rPr>
              <a:t>http://www.landwatch.com/Oneida-County-New-York-Land-for-sale/pid/299608269</a:t>
            </a:r>
            <a:r>
              <a:rPr sz="1400" lang="en">
                <a:solidFill>
                  <a:srgbClr val="EFEFEF"/>
                </a:solidFill>
              </a:rPr>
              <a:t>&gt;.</a:t>
            </a:r>
          </a:p>
          <a:p>
            <a:pPr rtl="0">
              <a:spcBef>
                <a:spcPts val="0"/>
              </a:spcBef>
              <a:buNone/>
            </a:pPr>
            <a:r>
              <a:t/>
            </a:r>
            <a:endParaRPr sz="1400">
              <a:solidFill>
                <a:srgbClr val="EFEFEF"/>
              </a:solidFill>
            </a:endParaRPr>
          </a:p>
          <a:p>
            <a:pPr rtl="0" lvl="0">
              <a:spcBef>
                <a:spcPts val="0"/>
              </a:spcBef>
              <a:buNone/>
            </a:pPr>
            <a:r>
              <a:t/>
            </a:r>
            <a:endParaRPr sz="1400">
              <a:solidFill>
                <a:srgbClr val="EFEFEF"/>
              </a:solidFill>
            </a:endParaRPr>
          </a:p>
          <a:p>
            <a:pPr rtl="0" lvl="0" indent="-317500" marL="457200">
              <a:spcBef>
                <a:spcPts val="0"/>
              </a:spcBef>
              <a:buClr>
                <a:srgbClr val="EFEFEF"/>
              </a:buClr>
              <a:buSzPct val="100000"/>
              <a:buFont typeface="Arial"/>
              <a:buChar char="★"/>
            </a:pPr>
            <a:r>
              <a:rPr sz="1400" lang="en">
                <a:solidFill>
                  <a:srgbClr val="EFEFEF"/>
                </a:solidFill>
              </a:rPr>
              <a:t>Anonymous. "Landscape Architecture Careers: Where Modern Meets Mother Nature." </a:t>
            </a:r>
            <a:r>
              <a:rPr sz="1400" lang="en" i="1">
                <a:solidFill>
                  <a:srgbClr val="EFEFEF"/>
                </a:solidFill>
              </a:rPr>
              <a:t>The Art Career Project</a:t>
            </a:r>
            <a:r>
              <a:rPr sz="1400" lang="en">
                <a:solidFill>
                  <a:srgbClr val="EFEFEF"/>
                </a:solidFill>
              </a:rPr>
              <a:t>. N.p., n.d. Web. 10 Oct. 2014. &lt;</a:t>
            </a:r>
            <a:r>
              <a:rPr u="sng" sz="1400" lang="en">
                <a:solidFill>
                  <a:srgbClr val="EFEFEF"/>
                </a:solidFill>
                <a:hlinkClick r:id="rId4"/>
              </a:rPr>
              <a:t>http://www.theartcareerproject.com/landscape-architecture-career/586/</a:t>
            </a:r>
            <a:r>
              <a:rPr sz="1400" lang="en">
                <a:solidFill>
                  <a:srgbClr val="EFEFEF"/>
                </a:solidFill>
              </a:rPr>
              <a:t>&gt;.</a:t>
            </a:r>
          </a:p>
          <a:p>
            <a:pPr rtl="0">
              <a:spcBef>
                <a:spcPts val="0"/>
              </a:spcBef>
              <a:buNone/>
            </a:pPr>
            <a:r>
              <a:t/>
            </a:r>
            <a:endParaRPr sz="1400">
              <a:solidFill>
                <a:srgbClr val="EFEFEF"/>
              </a:solidFill>
            </a:endParaRPr>
          </a:p>
          <a:p>
            <a:pPr rtl="0" lvl="0">
              <a:spcBef>
                <a:spcPts val="0"/>
              </a:spcBef>
              <a:buNone/>
            </a:pPr>
            <a:r>
              <a:t/>
            </a:r>
            <a:endParaRPr sz="1400">
              <a:solidFill>
                <a:srgbClr val="EFEFEF"/>
              </a:solidFill>
            </a:endParaRPr>
          </a:p>
          <a:p>
            <a:pPr rtl="0" lvl="0" indent="-317500" marL="457200">
              <a:spcBef>
                <a:spcPts val="0"/>
              </a:spcBef>
              <a:buClr>
                <a:srgbClr val="EFEFEF"/>
              </a:buClr>
              <a:buSzPct val="100000"/>
              <a:buFont typeface="Arial"/>
              <a:buChar char="★"/>
            </a:pPr>
            <a:r>
              <a:rPr sz="1400" lang="en">
                <a:solidFill>
                  <a:srgbClr val="EFEFEF"/>
                </a:solidFill>
              </a:rPr>
              <a:t>"What Is a City Planner?" </a:t>
            </a:r>
            <a:r>
              <a:rPr sz="1400" lang="en" i="1">
                <a:solidFill>
                  <a:srgbClr val="EFEFEF"/>
                </a:solidFill>
              </a:rPr>
              <a:t>American Planning Association</a:t>
            </a:r>
            <a:r>
              <a:rPr sz="1400" lang="en">
                <a:solidFill>
                  <a:srgbClr val="EFEFEF"/>
                </a:solidFill>
              </a:rPr>
              <a:t>. N.p., 31 Aug. 2005. Web. &lt;</a:t>
            </a:r>
            <a:r>
              <a:rPr u="sng" sz="1400" lang="en">
                <a:solidFill>
                  <a:srgbClr val="EFEFEF"/>
                </a:solidFill>
                <a:hlinkClick r:id="rId5"/>
              </a:rPr>
              <a:t>https://www.planning.org/kidsandcommunity/whatisplanning/</a:t>
            </a:r>
            <a:r>
              <a:rPr sz="1400" lang="en">
                <a:solidFill>
                  <a:srgbClr val="EFEFEF"/>
                </a:solidFill>
              </a:rPr>
              <a:t>&gt;</a:t>
            </a:r>
          </a:p>
          <a:p>
            <a:pPr rtl="0">
              <a:spcBef>
                <a:spcPts val="0"/>
              </a:spcBef>
              <a:buNone/>
            </a:pPr>
            <a:r>
              <a:t/>
            </a:r>
            <a:endParaRPr sz="1400">
              <a:solidFill>
                <a:srgbClr val="EFEFEF"/>
              </a:solidFill>
            </a:endParaRPr>
          </a:p>
          <a:p>
            <a:pPr rtl="0" lvl="0">
              <a:spcBef>
                <a:spcPts val="0"/>
              </a:spcBef>
              <a:buNone/>
            </a:pPr>
            <a:r>
              <a:t/>
            </a:r>
            <a:endParaRPr sz="1400">
              <a:solidFill>
                <a:srgbClr val="EFEFEF"/>
              </a:solidFill>
            </a:endParaRPr>
          </a:p>
          <a:p>
            <a:pPr rtl="0" lvl="0" indent="-317500" marL="457200">
              <a:lnSpc>
                <a:spcPct val="163636"/>
              </a:lnSpc>
              <a:spcBef>
                <a:spcPts val="0"/>
              </a:spcBef>
              <a:spcAft>
                <a:spcPts val="2100"/>
              </a:spcAft>
              <a:buClr>
                <a:srgbClr val="EFEFEF"/>
              </a:buClr>
              <a:buSzPct val="100000"/>
              <a:buFont typeface="Arial"/>
              <a:buChar char="★"/>
            </a:pPr>
            <a:r>
              <a:rPr sz="1400" lang="en">
                <a:solidFill>
                  <a:srgbClr val="EFEFEF"/>
                </a:solidFill>
              </a:rPr>
              <a:t>“Google Advanced Image Search”, Google Advanced Image Search, 23-27 Oct. 2014. &lt;</a:t>
            </a:r>
            <a:r>
              <a:rPr u="sng" sz="1400" lang="en">
                <a:solidFill>
                  <a:srgbClr val="EFEFEF"/>
                </a:solidFill>
              </a:rPr>
              <a:t>Web.http://www.google.com/advanced_image_search</a:t>
            </a:r>
            <a:r>
              <a:rPr sz="1400" lang="en">
                <a:solidFill>
                  <a:srgbClr val="EFEFEF"/>
                </a:solidFill>
              </a:rPr>
              <a:t>&gt;</a:t>
            </a:r>
          </a:p>
          <a:p>
            <a:pPr rtl="0" lvl="0">
              <a:lnSpc>
                <a:spcPct val="163636"/>
              </a:lnSpc>
              <a:spcBef>
                <a:spcPts val="0"/>
              </a:spcBef>
              <a:spcAft>
                <a:spcPts val="2100"/>
              </a:spcAft>
              <a:buNone/>
            </a:pPr>
            <a:r>
              <a:t/>
            </a:r>
            <a:endParaRPr sz="1400">
              <a:solidFill>
                <a:srgbClr val="000000"/>
              </a:solidFill>
            </a:endParaRPr>
          </a:p>
          <a:p>
            <a:pPr rtl="0" lvl="0">
              <a:lnSpc>
                <a:spcPct val="163636"/>
              </a:lnSpc>
              <a:spcBef>
                <a:spcPts val="0"/>
              </a:spcBef>
              <a:spcAft>
                <a:spcPts val="2100"/>
              </a:spcAft>
              <a:buNone/>
            </a:pPr>
            <a:r>
              <a:t/>
            </a:r>
            <a:endParaRPr sz="1100">
              <a:solidFill>
                <a:srgbClr val="333333"/>
              </a:solidFill>
            </a:endParaRPr>
          </a:p>
          <a:p>
            <a:pPr lvl="0">
              <a:spcBef>
                <a:spcPts val="0"/>
              </a:spcBef>
              <a:buNone/>
            </a:pPr>
            <a:r>
              <a:t/>
            </a:r>
            <a:endParaRPr sz="1100">
              <a:solidFill>
                <a:schemeClr val="dk1"/>
              </a:solidFil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y="0" x="0"/>
          <a:ext cy="0" cx="0"/>
          <a:chOff y="0" x="0"/>
          <a:chExt cy="0" cx="0"/>
        </a:xfrm>
      </p:grpSpPr>
      <p:sp>
        <p:nvSpPr>
          <p:cNvPr id="287" name="Shape 287"/>
          <p:cNvSpPr txBox="1"/>
          <p:nvPr>
            <p:ph type="title"/>
          </p:nvPr>
        </p:nvSpPr>
        <p:spPr>
          <a:xfrm>
            <a:off y="205974" x="659425"/>
            <a:ext cy="1016099" cx="6677400"/>
          </a:xfrm>
          <a:prstGeom prst="rect">
            <a:avLst/>
          </a:prstGeom>
        </p:spPr>
        <p:txBody>
          <a:bodyPr bIns="91425" rIns="91425" lIns="91425" tIns="91425" anchor="b" anchorCtr="0">
            <a:noAutofit/>
          </a:bodyPr>
          <a:lstStyle/>
          <a:p>
            <a:pPr>
              <a:spcBef>
                <a:spcPts val="0"/>
              </a:spcBef>
              <a:buNone/>
            </a:pPr>
            <a:r>
              <a:rPr lang="en"/>
              <a:t>Bibliography</a:t>
            </a:r>
          </a:p>
        </p:txBody>
      </p:sp>
      <p:sp>
        <p:nvSpPr>
          <p:cNvPr id="288" name="Shape 288"/>
          <p:cNvSpPr txBox="1"/>
          <p:nvPr>
            <p:ph idx="1" type="body"/>
          </p:nvPr>
        </p:nvSpPr>
        <p:spPr>
          <a:xfrm>
            <a:off y="1182575" x="457200"/>
            <a:ext cy="3630300" cx="8229600"/>
          </a:xfrm>
          <a:prstGeom prst="rect">
            <a:avLst/>
          </a:prstGeom>
        </p:spPr>
        <p:txBody>
          <a:bodyPr bIns="91425" rIns="91425" lIns="91425" tIns="91425" anchor="t" anchorCtr="0">
            <a:noAutofit/>
          </a:bodyPr>
          <a:lstStyle/>
          <a:p>
            <a:pPr rtl="0" lvl="0">
              <a:spcBef>
                <a:spcPts val="0"/>
              </a:spcBef>
              <a:buNone/>
            </a:pPr>
            <a:r>
              <a:t/>
            </a:r>
            <a:endParaRPr sz="1400">
              <a:solidFill>
                <a:srgbClr val="F3F3F3"/>
              </a:solidFill>
            </a:endParaRPr>
          </a:p>
          <a:p>
            <a:pPr rtl="0" lvl="0">
              <a:spcBef>
                <a:spcPts val="0"/>
              </a:spcBef>
              <a:buNone/>
            </a:pPr>
            <a:r>
              <a:t/>
            </a:r>
            <a:endParaRPr sz="1400">
              <a:solidFill>
                <a:srgbClr val="F3F3F3"/>
              </a:solidFill>
            </a:endParaRPr>
          </a:p>
          <a:p>
            <a:pPr rtl="0" lvl="0" indent="-317500" marL="457200">
              <a:spcBef>
                <a:spcPts val="0"/>
              </a:spcBef>
              <a:buClr>
                <a:srgbClr val="F3F3F3"/>
              </a:buClr>
              <a:buSzPct val="100000"/>
              <a:buFont typeface="Arial"/>
              <a:buChar char="★"/>
            </a:pPr>
            <a:r>
              <a:rPr sz="1400" lang="en">
                <a:solidFill>
                  <a:srgbClr val="F3F3F3"/>
                </a:solidFill>
              </a:rPr>
              <a:t>"United States Census Bureau." </a:t>
            </a:r>
            <a:r>
              <a:rPr sz="1400" lang="en" i="1">
                <a:solidFill>
                  <a:srgbClr val="F3F3F3"/>
                </a:solidFill>
              </a:rPr>
              <a:t>Oneida County QuickFacts from the US Census Bureau</a:t>
            </a:r>
            <a:r>
              <a:rPr sz="1400" lang="en">
                <a:solidFill>
                  <a:srgbClr val="F3F3F3"/>
                </a:solidFill>
              </a:rPr>
              <a:t>. U.S. Department of Commerce, 08 July 2014. Web. 24 Oct. 2014. &lt;</a:t>
            </a:r>
            <a:r>
              <a:rPr u="sng" sz="1400" lang="en">
                <a:solidFill>
                  <a:srgbClr val="F3F3F3"/>
                </a:solidFill>
                <a:hlinkClick r:id="rId3"/>
              </a:rPr>
              <a:t>http://quickfacts.census.gov/qfd/states/36/36065.html</a:t>
            </a:r>
            <a:r>
              <a:rPr sz="1400" lang="en">
                <a:solidFill>
                  <a:srgbClr val="F3F3F3"/>
                </a:solidFill>
              </a:rPr>
              <a:t>&gt;.</a:t>
            </a:r>
          </a:p>
          <a:p>
            <a:pPr rtl="0">
              <a:spcBef>
                <a:spcPts val="0"/>
              </a:spcBef>
              <a:buNone/>
            </a:pPr>
            <a:r>
              <a:t/>
            </a:r>
            <a:endParaRPr sz="1400">
              <a:solidFill>
                <a:srgbClr val="F3F3F3"/>
              </a:solidFill>
            </a:endParaRPr>
          </a:p>
          <a:p>
            <a:pPr rtl="0" lvl="0">
              <a:spcBef>
                <a:spcPts val="0"/>
              </a:spcBef>
              <a:buNone/>
            </a:pPr>
            <a:r>
              <a:t/>
            </a:r>
            <a:endParaRPr sz="1400">
              <a:solidFill>
                <a:srgbClr val="F3F3F3"/>
              </a:solidFill>
            </a:endParaRPr>
          </a:p>
          <a:p>
            <a:pPr lvl="0" indent="-317500" marL="457200">
              <a:spcBef>
                <a:spcPts val="0"/>
              </a:spcBef>
              <a:buClr>
                <a:srgbClr val="F3F3F3"/>
              </a:buClr>
              <a:buSzPct val="100000"/>
              <a:buFont typeface="Arial"/>
              <a:buChar char="★"/>
            </a:pPr>
            <a:r>
              <a:rPr sz="1400" lang="en">
                <a:solidFill>
                  <a:srgbClr val="F3F3F3"/>
                </a:solidFill>
              </a:rPr>
              <a:t>“Remsen, New York” Wikipedia. N.p. 30 July 2014. &lt;</a:t>
            </a:r>
            <a:r>
              <a:rPr u="sng" sz="1400" lang="en">
                <a:solidFill>
                  <a:srgbClr val="F3F3F3"/>
                </a:solidFill>
                <a:hlinkClick r:id="rId4"/>
              </a:rPr>
              <a:t>http://en.wikipedia.org/wiki/Remsen,_New_York#Demographics</a:t>
            </a:r>
            <a:r>
              <a:rPr sz="1400" lang="en">
                <a:solidFill>
                  <a:srgbClr val="F3F3F3"/>
                </a:solidFill>
              </a:rPr>
              <a:t>&gt;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alphaModFix/>
          </a:blip>
          <a:stretch>
            <a:fillRect/>
          </a:stretch>
        </a:blipFill>
      </p:bgPr>
    </p:bg>
    <p:spTree>
      <p:nvGrpSpPr>
        <p:cNvPr id="96" name="Shape 96"/>
        <p:cNvGrpSpPr/>
        <p:nvPr/>
      </p:nvGrpSpPr>
      <p:grpSpPr>
        <a:xfrm>
          <a:off y="0" x="0"/>
          <a:ext cy="0" cx="0"/>
          <a:chOff y="0" x="0"/>
          <a:chExt cy="0" cx="0"/>
        </a:xfrm>
      </p:grpSpPr>
      <p:sp>
        <p:nvSpPr>
          <p:cNvPr id="97" name="Shape 97"/>
          <p:cNvSpPr txBox="1"/>
          <p:nvPr>
            <p:ph type="ctrTitle"/>
          </p:nvPr>
        </p:nvSpPr>
        <p:spPr>
          <a:xfrm>
            <a:off y="1583342" x="609600"/>
            <a:ext cy="1159799" cx="7772400"/>
          </a:xfrm>
          <a:prstGeom prst="rect">
            <a:avLst/>
          </a:prstGeom>
          <a:noFill/>
          <a:ln>
            <a:noFill/>
          </a:ln>
        </p:spPr>
        <p:txBody>
          <a:bodyPr bIns="91425" rIns="91425" lIns="91425" tIns="91425" anchor="b" anchorCtr="0">
            <a:noAutofit/>
          </a:bodyPr>
          <a:lstStyle/>
          <a:p>
            <a:pPr algn="ctr" lvl="0">
              <a:spcBef>
                <a:spcPts val="0"/>
              </a:spcBef>
              <a:buNone/>
            </a:pPr>
            <a:r>
              <a:rPr sz="7200" lang="en">
                <a:solidFill>
                  <a:srgbClr val="FFFF00"/>
                </a:solidFill>
                <a:latin typeface="Comic Sans MS"/>
                <a:ea typeface="Comic Sans MS"/>
                <a:cs typeface="Comic Sans MS"/>
                <a:sym typeface="Comic Sans MS"/>
              </a:rPr>
              <a:t>Role Assignments</a:t>
            </a:r>
            <a:r>
              <a:rPr lang="en">
                <a:solidFill>
                  <a:srgbClr val="FFFF00"/>
                </a:solidFill>
                <a:latin typeface="Comic Sans MS"/>
                <a:ea typeface="Comic Sans MS"/>
                <a:cs typeface="Comic Sans MS"/>
                <a:sym typeface="Comic Sans MS"/>
              </a:rPr>
              <a:t> </a:t>
            </a:r>
          </a:p>
        </p:txBody>
      </p:sp>
      <p:sp>
        <p:nvSpPr>
          <p:cNvPr id="98" name="Shape 98"/>
          <p:cNvSpPr txBox="1"/>
          <p:nvPr/>
        </p:nvSpPr>
        <p:spPr>
          <a:xfrm>
            <a:off y="4544675" x="2480850"/>
            <a:ext cy="459600" cx="3507300"/>
          </a:xfrm>
          <a:prstGeom prst="rect">
            <a:avLst/>
          </a:prstGeom>
          <a:noFill/>
          <a:ln>
            <a:noFill/>
          </a:ln>
        </p:spPr>
        <p:txBody>
          <a:bodyPr bIns="91425" rIns="91425" lIns="91425" tIns="91425" anchor="t" anchorCtr="0">
            <a:noAutofit/>
          </a:bodyPr>
          <a:lstStyle/>
          <a:p>
            <a:pPr>
              <a:spcBef>
                <a:spcPts val="0"/>
              </a:spcBef>
              <a:buNone/>
            </a:pPr>
            <a:r>
              <a:t/>
            </a:r>
            <a:endParaRPr/>
          </a:p>
        </p:txBody>
      </p:sp>
      <p:sp>
        <p:nvSpPr>
          <p:cNvPr id="99" name="Shape 99"/>
          <p:cNvSpPr txBox="1"/>
          <p:nvPr/>
        </p:nvSpPr>
        <p:spPr>
          <a:xfrm>
            <a:off y="4024800" x="1647550"/>
            <a:ext cy="459600" cx="6884400"/>
          </a:xfrm>
          <a:prstGeom prst="rect">
            <a:avLst/>
          </a:prstGeom>
          <a:noFill/>
          <a:ln>
            <a:noFill/>
          </a:ln>
        </p:spPr>
        <p:txBody>
          <a:bodyPr bIns="91425" rIns="91425" lIns="91425" tIns="91425" anchor="t" anchorCtr="0">
            <a:noAutofit/>
          </a:bodyPr>
          <a:lstStyle/>
          <a:p>
            <a:pPr>
              <a:spcBef>
                <a:spcPts val="0"/>
              </a:spcBef>
              <a:buNone/>
            </a:pPr>
            <a:r>
              <a:rPr lang="en">
                <a:solidFill>
                  <a:srgbClr val="FFFF00"/>
                </a:solidFill>
              </a:rPr>
              <a:t>https://docs.google.com/document/d/1MVAFMopp5LklmFTpQpiueQWS0QPun74djreqlcMlwm8/edit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3" name="Shape 103"/>
        <p:cNvGrpSpPr/>
        <p:nvPr/>
      </p:nvGrpSpPr>
      <p:grpSpPr>
        <a:xfrm>
          <a:off y="0" x="0"/>
          <a:ext cy="0" cx="0"/>
          <a:chOff y="0" x="0"/>
          <a:chExt cy="0" cx="0"/>
        </a:xfrm>
      </p:grpSpPr>
      <p:sp>
        <p:nvSpPr>
          <p:cNvPr id="104" name="Shape 104"/>
          <p:cNvSpPr txBox="1"/>
          <p:nvPr/>
        </p:nvSpPr>
        <p:spPr>
          <a:xfrm>
            <a:off y="0" x="0"/>
            <a:ext cy="5073300" cx="9144000"/>
          </a:xfrm>
          <a:prstGeom prst="rect">
            <a:avLst/>
          </a:prstGeom>
          <a:noFill/>
          <a:ln>
            <a:noFill/>
          </a:ln>
        </p:spPr>
        <p:txBody>
          <a:bodyPr bIns="91425" rIns="91425" lIns="91425" tIns="91425" anchor="ctr" anchorCtr="0">
            <a:noAutofit/>
          </a:bodyPr>
          <a:lstStyle/>
          <a:p>
            <a:pPr algn="just" rtl="0" lvl="0">
              <a:lnSpc>
                <a:spcPct val="115000"/>
              </a:lnSpc>
              <a:spcBef>
                <a:spcPts val="0"/>
              </a:spcBef>
              <a:buNone/>
            </a:pPr>
            <a:r>
              <a:t/>
            </a:r>
            <a:endParaRPr sz="3600">
              <a:solidFill>
                <a:srgbClr val="FFFFFF"/>
              </a:solidFill>
              <a:latin typeface="Calibri"/>
              <a:ea typeface="Calibri"/>
              <a:cs typeface="Calibri"/>
              <a:sym typeface="Calibri"/>
            </a:endParaRPr>
          </a:p>
        </p:txBody>
      </p:sp>
      <p:sp>
        <p:nvSpPr>
          <p:cNvPr id="105" name="Shape 105"/>
          <p:cNvSpPr txBox="1"/>
          <p:nvPr>
            <p:ph type="title"/>
          </p:nvPr>
        </p:nvSpPr>
        <p:spPr>
          <a:xfrm>
            <a:off y="188375" x="457200"/>
            <a:ext cy="1139399" cx="8229600"/>
          </a:xfrm>
          <a:prstGeom prst="rect">
            <a:avLst/>
          </a:prstGeom>
        </p:spPr>
        <p:txBody>
          <a:bodyPr bIns="91425" rIns="91425" lIns="91425" tIns="91425" anchor="b" anchorCtr="0">
            <a:noAutofit/>
          </a:bodyPr>
          <a:lstStyle/>
          <a:p>
            <a:pPr algn="ctr">
              <a:spcBef>
                <a:spcPts val="0"/>
              </a:spcBef>
              <a:buNone/>
            </a:pPr>
            <a:r>
              <a:rPr lang="en">
                <a:solidFill>
                  <a:srgbClr val="FFFF00"/>
                </a:solidFill>
                <a:latin typeface="Comic Sans MS"/>
                <a:ea typeface="Comic Sans MS"/>
                <a:cs typeface="Comic Sans MS"/>
                <a:sym typeface="Comic Sans MS"/>
              </a:rPr>
              <a:t>Anita Ovbude: </a:t>
            </a:r>
            <a:r>
              <a:rPr u="sng" lang="en">
                <a:solidFill>
                  <a:srgbClr val="FFFF00"/>
                </a:solidFill>
                <a:latin typeface="Comic Sans MS"/>
                <a:ea typeface="Comic Sans MS"/>
                <a:cs typeface="Comic Sans MS"/>
                <a:sym typeface="Comic Sans MS"/>
              </a:rPr>
              <a:t>Chairwoman/ Urban Planner</a:t>
            </a:r>
          </a:p>
        </p:txBody>
      </p:sp>
      <p:sp>
        <p:nvSpPr>
          <p:cNvPr id="106" name="Shape 106"/>
          <p:cNvSpPr txBox="1"/>
          <p:nvPr>
            <p:ph idx="1" type="body"/>
          </p:nvPr>
        </p:nvSpPr>
        <p:spPr>
          <a:xfrm>
            <a:off y="1154025" x="457200"/>
            <a:ext cy="3265500" cx="8229600"/>
          </a:xfrm>
          <a:prstGeom prst="rect">
            <a:avLst/>
          </a:prstGeom>
        </p:spPr>
        <p:txBody>
          <a:bodyPr bIns="91425" rIns="91425" lIns="91425" tIns="91425" anchor="t" anchorCtr="0">
            <a:noAutofit/>
          </a:bodyPr>
          <a:lstStyle/>
          <a:p>
            <a:pPr algn="just" rtl="0" lvl="0">
              <a:lnSpc>
                <a:spcPct val="115000"/>
              </a:lnSpc>
              <a:spcBef>
                <a:spcPts val="0"/>
              </a:spcBef>
              <a:buClr>
                <a:schemeClr val="dk1"/>
              </a:buClr>
              <a:buSzPct val="36666"/>
              <a:buFont typeface="Arial"/>
              <a:buNone/>
            </a:pPr>
            <a:r>
              <a:rPr sz="3000" lang="en">
                <a:solidFill>
                  <a:srgbClr val="FFFFFF"/>
                </a:solidFill>
                <a:latin typeface="Calibri"/>
                <a:ea typeface="Calibri"/>
                <a:cs typeface="Calibri"/>
                <a:sym typeface="Calibri"/>
              </a:rPr>
              <a:t>An </a:t>
            </a:r>
            <a:r>
              <a:rPr b="1" sz="3000" lang="en">
                <a:solidFill>
                  <a:srgbClr val="FFFFFF"/>
                </a:solidFill>
                <a:latin typeface="Calibri"/>
                <a:ea typeface="Calibri"/>
                <a:cs typeface="Calibri"/>
                <a:sym typeface="Calibri"/>
              </a:rPr>
              <a:t>urban planner</a:t>
            </a:r>
            <a:r>
              <a:rPr sz="3000" lang="en">
                <a:solidFill>
                  <a:srgbClr val="FFFFFF"/>
                </a:solidFill>
                <a:latin typeface="Calibri"/>
                <a:ea typeface="Calibri"/>
                <a:cs typeface="Calibri"/>
                <a:sym typeface="Calibri"/>
              </a:rPr>
              <a:t> or </a:t>
            </a:r>
            <a:r>
              <a:rPr b="1" sz="3000" lang="en">
                <a:solidFill>
                  <a:srgbClr val="FFFFFF"/>
                </a:solidFill>
                <a:latin typeface="Calibri"/>
                <a:ea typeface="Calibri"/>
                <a:cs typeface="Calibri"/>
                <a:sym typeface="Calibri"/>
              </a:rPr>
              <a:t>city planner</a:t>
            </a:r>
            <a:r>
              <a:rPr sz="3000" lang="en">
                <a:solidFill>
                  <a:srgbClr val="FFFFFF"/>
                </a:solidFill>
                <a:latin typeface="Calibri"/>
                <a:ea typeface="Calibri"/>
                <a:cs typeface="Calibri"/>
                <a:sym typeface="Calibri"/>
              </a:rPr>
              <a:t> is a professional who works in the field of </a:t>
            </a:r>
            <a:r>
              <a:rPr sz="3000" lang="en">
                <a:solidFill>
                  <a:srgbClr val="FFFFFF"/>
                </a:solidFill>
                <a:latin typeface="Calibri"/>
                <a:ea typeface="Calibri"/>
                <a:cs typeface="Calibri"/>
                <a:sym typeface="Calibri"/>
                <a:hlinkClick r:id="rId4"/>
              </a:rPr>
              <a:t>urban planning</a:t>
            </a:r>
            <a:r>
              <a:rPr sz="3000" lang="en">
                <a:solidFill>
                  <a:srgbClr val="FFFFFF"/>
                </a:solidFill>
                <a:latin typeface="Calibri"/>
                <a:ea typeface="Calibri"/>
                <a:cs typeface="Calibri"/>
                <a:sym typeface="Calibri"/>
              </a:rPr>
              <a:t>/</a:t>
            </a:r>
            <a:r>
              <a:rPr sz="3000" lang="en">
                <a:solidFill>
                  <a:srgbClr val="FFFFFF"/>
                </a:solidFill>
                <a:latin typeface="Calibri"/>
                <a:ea typeface="Calibri"/>
                <a:cs typeface="Calibri"/>
                <a:sym typeface="Calibri"/>
                <a:hlinkClick r:id="rId5"/>
              </a:rPr>
              <a:t>land use planning</a:t>
            </a:r>
            <a:r>
              <a:rPr sz="3000" lang="en">
                <a:solidFill>
                  <a:srgbClr val="FFFFFF"/>
                </a:solidFill>
                <a:latin typeface="Calibri"/>
                <a:ea typeface="Calibri"/>
                <a:cs typeface="Calibri"/>
                <a:sym typeface="Calibri"/>
              </a:rPr>
              <a:t> for the purpose of optimizing the effectiveness of a community's land use and infrastructure.</a:t>
            </a:r>
          </a:p>
          <a:p>
            <a:pPr algn="just" rtl="0" lvl="0">
              <a:lnSpc>
                <a:spcPct val="115000"/>
              </a:lnSpc>
              <a:spcBef>
                <a:spcPts val="0"/>
              </a:spcBef>
              <a:buClr>
                <a:schemeClr val="dk1"/>
              </a:buClr>
              <a:buFont typeface="Arial"/>
              <a:buNone/>
            </a:pPr>
            <a:r>
              <a:t/>
            </a:r>
            <a:endParaRPr sz="3000">
              <a:solidFill>
                <a:srgbClr val="FFFFFF"/>
              </a:solidFill>
              <a:latin typeface="Calibri"/>
              <a:ea typeface="Calibri"/>
              <a:cs typeface="Calibri"/>
              <a:sym typeface="Calibri"/>
            </a:endParaRPr>
          </a:p>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0" name="Shape 110"/>
        <p:cNvGrpSpPr/>
        <p:nvPr/>
      </p:nvGrpSpPr>
      <p:grpSpPr>
        <a:xfrm>
          <a:off y="0" x="0"/>
          <a:ext cy="0" cx="0"/>
          <a:chOff y="0" x="0"/>
          <a:chExt cy="0" cx="0"/>
        </a:xfrm>
      </p:grpSpPr>
      <p:sp>
        <p:nvSpPr>
          <p:cNvPr id="111" name="Shape 111"/>
          <p:cNvSpPr txBox="1"/>
          <p:nvPr>
            <p:ph type="title"/>
          </p:nvPr>
        </p:nvSpPr>
        <p:spPr>
          <a:xfrm>
            <a:off y="637699" x="595750"/>
            <a:ext cy="763500" cx="6779700"/>
          </a:xfrm>
          <a:prstGeom prst="rect">
            <a:avLst/>
          </a:prstGeom>
        </p:spPr>
        <p:txBody>
          <a:bodyPr bIns="91425" rIns="91425" lIns="91425" tIns="91425" anchor="b" anchorCtr="0">
            <a:noAutofit/>
          </a:bodyPr>
          <a:lstStyle/>
          <a:p>
            <a:pPr algn="l" rtl="0">
              <a:spcBef>
                <a:spcPts val="0"/>
              </a:spcBef>
              <a:buNone/>
            </a:pPr>
            <a:r>
              <a:t/>
            </a:r>
            <a:endParaRPr>
              <a:solidFill>
                <a:srgbClr val="FF0000"/>
              </a:solidFill>
              <a:latin typeface="Comic Sans MS"/>
              <a:ea typeface="Comic Sans MS"/>
              <a:cs typeface="Comic Sans MS"/>
              <a:sym typeface="Comic Sans MS"/>
            </a:endParaRPr>
          </a:p>
          <a:p>
            <a:pPr algn="ctr" rtl="0">
              <a:spcBef>
                <a:spcPts val="0"/>
              </a:spcBef>
              <a:buNone/>
            </a:pPr>
            <a:r>
              <a:t/>
            </a:r>
            <a:endParaRPr>
              <a:solidFill>
                <a:srgbClr val="FF0000"/>
              </a:solidFill>
              <a:latin typeface="Comic Sans MS"/>
              <a:ea typeface="Comic Sans MS"/>
              <a:cs typeface="Comic Sans MS"/>
              <a:sym typeface="Comic Sans MS"/>
            </a:endParaRPr>
          </a:p>
          <a:p>
            <a:pPr algn="ctr" rtl="0">
              <a:spcBef>
                <a:spcPts val="0"/>
              </a:spcBef>
              <a:buNone/>
            </a:pPr>
            <a:r>
              <a:t/>
            </a:r>
            <a:endParaRPr>
              <a:solidFill>
                <a:srgbClr val="FF0000"/>
              </a:solidFill>
              <a:latin typeface="Comic Sans MS"/>
              <a:ea typeface="Comic Sans MS"/>
              <a:cs typeface="Comic Sans MS"/>
              <a:sym typeface="Comic Sans MS"/>
            </a:endParaRPr>
          </a:p>
          <a:p>
            <a:pPr algn="ctr" lvl="0">
              <a:spcBef>
                <a:spcPts val="0"/>
              </a:spcBef>
              <a:buNone/>
            </a:pPr>
            <a:r>
              <a:rPr lang="en">
                <a:solidFill>
                  <a:srgbClr val="FF0000"/>
                </a:solidFill>
                <a:latin typeface="Comic Sans MS"/>
                <a:ea typeface="Comic Sans MS"/>
                <a:cs typeface="Comic Sans MS"/>
                <a:sym typeface="Comic Sans MS"/>
              </a:rPr>
              <a:t>Fernando Batlle: </a:t>
            </a:r>
            <a:r>
              <a:rPr u="sng" lang="en">
                <a:solidFill>
                  <a:srgbClr val="FF0000"/>
                </a:solidFill>
                <a:latin typeface="Comic Sans MS"/>
                <a:ea typeface="Comic Sans MS"/>
                <a:cs typeface="Comic Sans MS"/>
                <a:sym typeface="Comic Sans MS"/>
              </a:rPr>
              <a:t>Civil Engineer</a:t>
            </a:r>
          </a:p>
        </p:txBody>
      </p:sp>
      <p:sp>
        <p:nvSpPr>
          <p:cNvPr id="112" name="Shape 112"/>
          <p:cNvSpPr txBox="1"/>
          <p:nvPr>
            <p:ph idx="1" type="body"/>
          </p:nvPr>
        </p:nvSpPr>
        <p:spPr>
          <a:xfrm>
            <a:off y="1200150" x="457200"/>
            <a:ext cy="3630300" cx="8229600"/>
          </a:xfrm>
          <a:prstGeom prst="rect">
            <a:avLst/>
          </a:prstGeom>
        </p:spPr>
        <p:txBody>
          <a:bodyPr bIns="91425" rIns="91425" lIns="91425" tIns="91425" anchor="t" anchorCtr="0">
            <a:noAutofit/>
          </a:bodyPr>
          <a:lstStyle/>
          <a:p>
            <a:pPr algn="just" rtl="0" lvl="0">
              <a:lnSpc>
                <a:spcPct val="100000"/>
              </a:lnSpc>
              <a:spcBef>
                <a:spcPts val="0"/>
              </a:spcBef>
              <a:buClr>
                <a:schemeClr val="dk1"/>
              </a:buClr>
              <a:buSzPct val="36666"/>
              <a:buFont typeface="Arial"/>
              <a:buNone/>
            </a:pPr>
            <a:r>
              <a:rPr b="1" sz="3000" lang="en">
                <a:solidFill>
                  <a:srgbClr val="FF0000"/>
                </a:solidFill>
                <a:latin typeface="Calibri"/>
                <a:ea typeface="Calibri"/>
                <a:cs typeface="Calibri"/>
                <a:sym typeface="Calibri"/>
              </a:rPr>
              <a:t>Civil engineers</a:t>
            </a:r>
            <a:r>
              <a:rPr sz="3000" lang="en">
                <a:solidFill>
                  <a:srgbClr val="FFFFFF"/>
                </a:solidFill>
                <a:latin typeface="Calibri"/>
                <a:ea typeface="Calibri"/>
                <a:cs typeface="Calibri"/>
                <a:sym typeface="Calibri"/>
              </a:rPr>
              <a:t> </a:t>
            </a:r>
            <a:r>
              <a:rPr sz="3000" lang="en">
                <a:solidFill>
                  <a:srgbClr val="FF0000"/>
                </a:solidFill>
                <a:latin typeface="Calibri"/>
                <a:ea typeface="Calibri"/>
                <a:cs typeface="Calibri"/>
                <a:sym typeface="Calibri"/>
              </a:rPr>
              <a:t>design,construct,supervise, operate, and maintain large construction projects and systems, including roads, buildings, airports, tunnels, dams, bridges, and systems for water supply and sewage treatment.</a:t>
            </a:r>
          </a:p>
          <a:p>
            <a:pPr>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6" name="Shape 116"/>
        <p:cNvGrpSpPr/>
        <p:nvPr/>
      </p:nvGrpSpPr>
      <p:grpSpPr>
        <a:xfrm>
          <a:off y="0" x="0"/>
          <a:ext cy="0" cx="0"/>
          <a:chOff y="0" x="0"/>
          <a:chExt cy="0" cx="0"/>
        </a:xfrm>
      </p:grpSpPr>
      <p:sp>
        <p:nvSpPr>
          <p:cNvPr id="117" name="Shape 117"/>
          <p:cNvSpPr txBox="1"/>
          <p:nvPr>
            <p:ph idx="1" type="body"/>
          </p:nvPr>
        </p:nvSpPr>
        <p:spPr>
          <a:xfrm>
            <a:off y="1503075" x="457200"/>
            <a:ext cy="1871399" cx="8229600"/>
          </a:xfrm>
          <a:prstGeom prst="rect">
            <a:avLst/>
          </a:prstGeom>
        </p:spPr>
        <p:txBody>
          <a:bodyPr bIns="91425" rIns="91425" lIns="91425" tIns="91425" anchor="t" anchorCtr="0">
            <a:noAutofit/>
          </a:bodyPr>
          <a:lstStyle/>
          <a:p>
            <a:pPr algn="just" rtl="0" lvl="0">
              <a:lnSpc>
                <a:spcPct val="115000"/>
              </a:lnSpc>
              <a:spcBef>
                <a:spcPts val="0"/>
              </a:spcBef>
              <a:buClr>
                <a:schemeClr val="dk1"/>
              </a:buClr>
              <a:buSzPct val="36666"/>
              <a:buFont typeface="Arial"/>
              <a:buNone/>
            </a:pPr>
            <a:r>
              <a:rPr sz="3000" lang="en">
                <a:solidFill>
                  <a:srgbClr val="FFFFFF"/>
                </a:solidFill>
                <a:latin typeface="Calibri"/>
                <a:ea typeface="Calibri"/>
                <a:cs typeface="Calibri"/>
                <a:sym typeface="Calibri"/>
              </a:rPr>
              <a:t>A </a:t>
            </a:r>
            <a:r>
              <a:rPr u="sng" b="1" sz="3000" lang="en">
                <a:solidFill>
                  <a:srgbClr val="FFFFFF"/>
                </a:solidFill>
                <a:latin typeface="Calibri"/>
                <a:ea typeface="Calibri"/>
                <a:cs typeface="Calibri"/>
                <a:sym typeface="Calibri"/>
              </a:rPr>
              <a:t>Landscape architect</a:t>
            </a:r>
            <a:r>
              <a:rPr sz="3000" lang="en">
                <a:solidFill>
                  <a:srgbClr val="FFFFFF"/>
                </a:solidFill>
                <a:latin typeface="Calibri"/>
                <a:ea typeface="Calibri"/>
                <a:cs typeface="Calibri"/>
                <a:sym typeface="Calibri"/>
              </a:rPr>
              <a:t> is a person involved in the planning, design and sometimes direction of a landscape, garden, or distinct space.</a:t>
            </a:r>
          </a:p>
        </p:txBody>
      </p:sp>
      <p:sp>
        <p:nvSpPr>
          <p:cNvPr id="118" name="Shape 118"/>
          <p:cNvSpPr txBox="1"/>
          <p:nvPr>
            <p:ph type="title"/>
          </p:nvPr>
        </p:nvSpPr>
        <p:spPr>
          <a:xfrm>
            <a:off y="641475" x="173025"/>
            <a:ext cy="861600" cx="9029700"/>
          </a:xfrm>
          <a:prstGeom prst="rect">
            <a:avLst/>
          </a:prstGeom>
        </p:spPr>
        <p:txBody>
          <a:bodyPr bIns="91425" rIns="91425" lIns="91425" tIns="91425" anchor="b" anchorCtr="0">
            <a:noAutofit/>
          </a:bodyPr>
          <a:lstStyle/>
          <a:p>
            <a:pPr algn="ctr">
              <a:spcBef>
                <a:spcPts val="0"/>
              </a:spcBef>
              <a:buNone/>
            </a:pPr>
            <a:r>
              <a:rPr u="sng" lang="en">
                <a:solidFill>
                  <a:srgbClr val="000000"/>
                </a:solidFill>
                <a:latin typeface="Comic Sans MS"/>
                <a:ea typeface="Comic Sans MS"/>
                <a:cs typeface="Comic Sans MS"/>
                <a:sym typeface="Comic Sans MS"/>
              </a:rPr>
              <a:t>Najnin Sultana &amp; Alymeidy Sosa:</a:t>
            </a:r>
            <a:r>
              <a:rPr u="sng" b="1" lang="en">
                <a:solidFill>
                  <a:srgbClr val="000000"/>
                </a:solidFill>
                <a:latin typeface="Comic Sans MS"/>
                <a:ea typeface="Comic Sans MS"/>
                <a:cs typeface="Comic Sans MS"/>
                <a:sym typeface="Comic Sans MS"/>
              </a:rPr>
              <a:t> </a:t>
            </a:r>
            <a:r>
              <a:rPr u="sng" lang="en">
                <a:solidFill>
                  <a:srgbClr val="000000"/>
                </a:solidFill>
                <a:latin typeface="Comic Sans MS"/>
                <a:ea typeface="Comic Sans MS"/>
                <a:cs typeface="Comic Sans MS"/>
                <a:sym typeface="Comic Sans MS"/>
              </a:rPr>
              <a:t>Landscape Architects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2" name="Shape 122"/>
        <p:cNvGrpSpPr/>
        <p:nvPr/>
      </p:nvGrpSpPr>
      <p:grpSpPr>
        <a:xfrm>
          <a:off y="0" x="0"/>
          <a:ext cy="0" cx="0"/>
          <a:chOff y="0" x="0"/>
          <a:chExt cy="0" cx="0"/>
        </a:xfrm>
      </p:grpSpPr>
      <p:sp>
        <p:nvSpPr>
          <p:cNvPr id="123" name="Shape 123"/>
          <p:cNvSpPr txBox="1"/>
          <p:nvPr>
            <p:ph idx="1" type="body"/>
          </p:nvPr>
        </p:nvSpPr>
        <p:spPr>
          <a:xfrm>
            <a:off y="1135550" x="422025"/>
            <a:ext cy="3630300" cx="8229600"/>
          </a:xfrm>
          <a:prstGeom prst="rect">
            <a:avLst/>
          </a:prstGeom>
        </p:spPr>
        <p:txBody>
          <a:bodyPr bIns="91425" rIns="91425" lIns="91425" tIns="91425" anchor="t" anchorCtr="0">
            <a:noAutofit/>
          </a:bodyPr>
          <a:lstStyle/>
          <a:p>
            <a:pPr algn="just" rtl="0" lvl="0">
              <a:lnSpc>
                <a:spcPct val="115000"/>
              </a:lnSpc>
              <a:spcBef>
                <a:spcPts val="0"/>
              </a:spcBef>
              <a:buClr>
                <a:schemeClr val="dk1"/>
              </a:buClr>
              <a:buSzPct val="36666"/>
              <a:buFont typeface="Arial"/>
              <a:buNone/>
            </a:pPr>
            <a:r>
              <a:rPr sz="3000" lang="en">
                <a:solidFill>
                  <a:srgbClr val="FF0000"/>
                </a:solidFill>
                <a:latin typeface="Calibri"/>
                <a:ea typeface="Calibri"/>
                <a:cs typeface="Calibri"/>
                <a:sym typeface="Calibri"/>
              </a:rPr>
              <a:t>Environmental engineers develop solutions to environmental problems. They are involved in efforts to improve recycling, waste disposal, public health, and water and air pollution control, as well as comfort and efficiency when traveling and moving around the town.</a:t>
            </a:r>
          </a:p>
          <a:p>
            <a:pPr>
              <a:spcBef>
                <a:spcPts val="0"/>
              </a:spcBef>
              <a:buNone/>
            </a:pPr>
            <a:r>
              <a:t/>
            </a:r>
            <a:endParaRPr/>
          </a:p>
        </p:txBody>
      </p:sp>
      <p:sp>
        <p:nvSpPr>
          <p:cNvPr id="124" name="Shape 124"/>
          <p:cNvSpPr txBox="1"/>
          <p:nvPr>
            <p:ph type="title"/>
          </p:nvPr>
        </p:nvSpPr>
        <p:spPr>
          <a:xfrm>
            <a:off y="188675" x="337050"/>
            <a:ext cy="1087799" cx="8602799"/>
          </a:xfrm>
          <a:prstGeom prst="rect">
            <a:avLst/>
          </a:prstGeom>
        </p:spPr>
        <p:txBody>
          <a:bodyPr bIns="91425" rIns="91425" lIns="91425" tIns="91425" anchor="b" anchorCtr="0">
            <a:noAutofit/>
          </a:bodyPr>
          <a:lstStyle/>
          <a:p>
            <a:pPr algn="ctr">
              <a:spcBef>
                <a:spcPts val="0"/>
              </a:spcBef>
              <a:buNone/>
            </a:pPr>
            <a:r>
              <a:rPr lang="en">
                <a:solidFill>
                  <a:srgbClr val="FF0000"/>
                </a:solidFill>
                <a:latin typeface="Comic Sans MS"/>
                <a:ea typeface="Comic Sans MS"/>
                <a:cs typeface="Comic Sans MS"/>
                <a:sym typeface="Comic Sans MS"/>
              </a:rPr>
              <a:t>Gaylenis Mendez: </a:t>
            </a:r>
            <a:r>
              <a:rPr u="sng" lang="en">
                <a:solidFill>
                  <a:srgbClr val="FF0000"/>
                </a:solidFill>
                <a:latin typeface="Comic Sans MS"/>
                <a:ea typeface="Comic Sans MS"/>
                <a:cs typeface="Comic Sans MS"/>
                <a:sym typeface="Comic Sans MS"/>
              </a:rPr>
              <a:t>Environmental Engineer</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sp>
        <p:nvSpPr>
          <p:cNvPr id="129" name="Shape 129"/>
          <p:cNvSpPr txBox="1"/>
          <p:nvPr>
            <p:ph type="title"/>
          </p:nvPr>
        </p:nvSpPr>
        <p:spPr>
          <a:xfrm>
            <a:off y="93949" x="457200"/>
            <a:ext cy="555600" cx="6879600"/>
          </a:xfrm>
          <a:prstGeom prst="rect">
            <a:avLst/>
          </a:prstGeom>
        </p:spPr>
        <p:txBody>
          <a:bodyPr bIns="91425" rIns="91425" lIns="91425" tIns="91425" anchor="b" anchorCtr="0">
            <a:noAutofit/>
          </a:bodyPr>
          <a:lstStyle/>
          <a:p>
            <a:pPr>
              <a:spcBef>
                <a:spcPts val="0"/>
              </a:spcBef>
              <a:buNone/>
            </a:pPr>
            <a:r>
              <a:rPr lang="en">
                <a:solidFill>
                  <a:srgbClr val="000000"/>
                </a:solidFill>
                <a:latin typeface="Calibri"/>
                <a:ea typeface="Calibri"/>
                <a:cs typeface="Calibri"/>
                <a:sym typeface="Calibri"/>
              </a:rPr>
              <a:t>Background Info - The Location</a:t>
            </a:r>
          </a:p>
        </p:txBody>
      </p:sp>
      <p:sp>
        <p:nvSpPr>
          <p:cNvPr id="130" name="Shape 130"/>
          <p:cNvSpPr txBox="1"/>
          <p:nvPr>
            <p:ph idx="1" type="body"/>
          </p:nvPr>
        </p:nvSpPr>
        <p:spPr>
          <a:xfrm>
            <a:off y="1153175" x="457200"/>
            <a:ext cy="3630300" cx="8229600"/>
          </a:xfrm>
          <a:prstGeom prst="rect">
            <a:avLst/>
          </a:prstGeom>
        </p:spPr>
        <p:txBody>
          <a:bodyPr bIns="91425" rIns="91425" lIns="91425" tIns="91425" anchor="t" anchorCtr="0">
            <a:noAutofit/>
          </a:bodyPr>
          <a:lstStyle/>
          <a:p>
            <a:pPr>
              <a:spcBef>
                <a:spcPts val="0"/>
              </a:spcBef>
              <a:buNone/>
            </a:pPr>
            <a:r>
              <a:rPr lang="en"/>
              <a:t>www</a:t>
            </a:r>
          </a:p>
        </p:txBody>
      </p:sp>
      <p:pic>
        <p:nvPicPr>
          <p:cNvPr id="131" name="Shape 131"/>
          <p:cNvPicPr preferRelativeResize="0"/>
          <p:nvPr/>
        </p:nvPicPr>
        <p:blipFill rotWithShape="1">
          <a:blip r:embed="rId3">
            <a:alphaModFix/>
          </a:blip>
          <a:srcRect t="0" b="0" r="5209" l="3240"/>
          <a:stretch/>
        </p:blipFill>
        <p:spPr>
          <a:xfrm>
            <a:off y="756600" x="187100"/>
            <a:ext cy="3630299" cx="3929774"/>
          </a:xfrm>
          <a:prstGeom prst="rect">
            <a:avLst/>
          </a:prstGeom>
          <a:noFill/>
          <a:ln>
            <a:noFill/>
          </a:ln>
        </p:spPr>
      </p:pic>
      <p:sp>
        <p:nvSpPr>
          <p:cNvPr id="132" name="Shape 132"/>
          <p:cNvSpPr txBox="1"/>
          <p:nvPr/>
        </p:nvSpPr>
        <p:spPr>
          <a:xfrm>
            <a:off y="3068975" x="187100"/>
            <a:ext cy="1714500" cx="3792899"/>
          </a:xfrm>
          <a:prstGeom prst="rect">
            <a:avLst/>
          </a:prstGeom>
          <a:noFill/>
          <a:ln>
            <a:noFill/>
          </a:ln>
        </p:spPr>
        <p:txBody>
          <a:bodyPr bIns="91425" rIns="91425" lIns="91425" tIns="91425" anchor="t" anchorCtr="0">
            <a:noAutofit/>
          </a:bodyPr>
          <a:lstStyle/>
          <a:p>
            <a:pPr rtl="0" lvl="0" indent="-381000" marL="457200">
              <a:spcBef>
                <a:spcPts val="0"/>
              </a:spcBef>
              <a:buClr>
                <a:srgbClr val="FFFFFF"/>
              </a:buClr>
              <a:buSzPct val="100000"/>
              <a:buFont typeface="Abel"/>
              <a:buChar char="●"/>
            </a:pPr>
            <a:r>
              <a:rPr b="1" sz="2400" lang="en">
                <a:solidFill>
                  <a:srgbClr val="FFFFFF"/>
                </a:solidFill>
                <a:latin typeface="Abel"/>
                <a:ea typeface="Abel"/>
                <a:cs typeface="Abel"/>
                <a:sym typeface="Abel"/>
              </a:rPr>
              <a:t>Remsen, Oneida County</a:t>
            </a:r>
          </a:p>
          <a:p>
            <a:pPr rtl="0" lvl="0" indent="-381000" marL="457200">
              <a:spcBef>
                <a:spcPts val="0"/>
              </a:spcBef>
              <a:buClr>
                <a:srgbClr val="FFFFFF"/>
              </a:buClr>
              <a:buSzPct val="100000"/>
              <a:buFont typeface="Abel"/>
              <a:buChar char="●"/>
            </a:pPr>
            <a:r>
              <a:rPr b="1" sz="2400" lang="en">
                <a:solidFill>
                  <a:srgbClr val="FFFFFF"/>
                </a:solidFill>
                <a:latin typeface="Abel"/>
                <a:ea typeface="Abel"/>
                <a:cs typeface="Abel"/>
                <a:sym typeface="Abel"/>
              </a:rPr>
              <a:t>New York Land </a:t>
            </a:r>
          </a:p>
          <a:p>
            <a:pPr rtl="0" lvl="0" indent="-381000" marL="457200">
              <a:spcBef>
                <a:spcPts val="0"/>
              </a:spcBef>
              <a:buClr>
                <a:srgbClr val="FFFFFF"/>
              </a:buClr>
              <a:buSzPct val="100000"/>
              <a:buFont typeface="Abel"/>
              <a:buChar char="●"/>
            </a:pPr>
            <a:r>
              <a:rPr b="1" sz="2400" lang="en">
                <a:solidFill>
                  <a:srgbClr val="FFFFFF"/>
                </a:solidFill>
                <a:latin typeface="Abel"/>
                <a:ea typeface="Abel"/>
                <a:cs typeface="Abel"/>
                <a:sym typeface="Abel"/>
              </a:rPr>
              <a:t>100 acres</a:t>
            </a:r>
          </a:p>
          <a:p>
            <a:pPr rtl="0" lvl="0">
              <a:spcBef>
                <a:spcPts val="0"/>
              </a:spcBef>
              <a:buNone/>
            </a:pPr>
            <a:r>
              <a:t/>
            </a:r>
            <a:endParaRPr b="1">
              <a:latin typeface="Abel"/>
              <a:ea typeface="Abel"/>
              <a:cs typeface="Abel"/>
              <a:sym typeface="Abel"/>
            </a:endParaRPr>
          </a:p>
          <a:p>
            <a:pPr rtl="0" lvl="0" indent="-317500" marL="457200">
              <a:spcBef>
                <a:spcPts val="0"/>
              </a:spcBef>
              <a:buClr>
                <a:srgbClr val="000000"/>
              </a:buClr>
              <a:buSzPct val="100000"/>
              <a:buFont typeface="Abel"/>
              <a:buChar char="●"/>
            </a:pPr>
            <a:r>
              <a:rPr b="1" lang="en">
                <a:latin typeface="Abel"/>
                <a:ea typeface="Abel"/>
                <a:cs typeface="Abel"/>
                <a:sym typeface="Abel"/>
              </a:rPr>
              <a:t>www.landwatch.com/Oneida-County-New-York-Land-for-sale/pid/299608269</a:t>
            </a:r>
          </a:p>
        </p:txBody>
      </p:sp>
      <p:pic>
        <p:nvPicPr>
          <p:cNvPr id="133" name="Shape 133"/>
          <p:cNvPicPr preferRelativeResize="0"/>
          <p:nvPr/>
        </p:nvPicPr>
        <p:blipFill>
          <a:blip r:embed="rId4">
            <a:alphaModFix/>
          </a:blip>
          <a:stretch>
            <a:fillRect/>
          </a:stretch>
        </p:blipFill>
        <p:spPr>
          <a:xfrm>
            <a:off y="756587" x="4455487"/>
            <a:ext cy="2151774" cx="3929774"/>
          </a:xfrm>
          <a:prstGeom prst="rect">
            <a:avLst/>
          </a:prstGeom>
          <a:noFill/>
          <a:ln>
            <a:noFill/>
          </a:ln>
        </p:spPr>
      </p:pic>
      <p:sp>
        <p:nvSpPr>
          <p:cNvPr id="134" name="Shape 134"/>
          <p:cNvSpPr txBox="1"/>
          <p:nvPr/>
        </p:nvSpPr>
        <p:spPr>
          <a:xfrm>
            <a:off y="2956550" x="4455500"/>
            <a:ext cy="315299" cx="1914900"/>
          </a:xfrm>
          <a:prstGeom prst="rect">
            <a:avLst/>
          </a:prstGeom>
          <a:noFill/>
          <a:ln>
            <a:noFill/>
          </a:ln>
        </p:spPr>
        <p:txBody>
          <a:bodyPr bIns="91425" rIns="91425" lIns="91425" tIns="91425" anchor="t" anchorCtr="0">
            <a:noAutofit/>
          </a:bodyPr>
          <a:lstStyle/>
          <a:p>
            <a:pPr>
              <a:spcBef>
                <a:spcPts val="0"/>
              </a:spcBef>
              <a:buNone/>
            </a:pPr>
            <a:r>
              <a:rPr u="sng" sz="2400" lang="en">
                <a:solidFill>
                  <a:srgbClr val="FFFFFF"/>
                </a:solidFill>
              </a:rPr>
              <a:t>Weather</a:t>
            </a:r>
          </a:p>
        </p:txBody>
      </p:sp>
      <p:sp>
        <p:nvSpPr>
          <p:cNvPr id="135" name="Shape 135"/>
          <p:cNvSpPr txBox="1"/>
          <p:nvPr/>
        </p:nvSpPr>
        <p:spPr>
          <a:xfrm>
            <a:off y="3389800" x="4455500"/>
            <a:ext cy="1491899" cx="3792899"/>
          </a:xfrm>
          <a:prstGeom prst="rect">
            <a:avLst/>
          </a:prstGeom>
          <a:noFill/>
          <a:ln>
            <a:noFill/>
          </a:ln>
        </p:spPr>
        <p:txBody>
          <a:bodyPr bIns="91425" rIns="91425" lIns="91425" tIns="91425" anchor="t" anchorCtr="0">
            <a:noAutofit/>
          </a:bodyPr>
          <a:lstStyle/>
          <a:p>
            <a:pPr rtl="0">
              <a:spcBef>
                <a:spcPts val="0"/>
              </a:spcBef>
              <a:buNone/>
            </a:pPr>
            <a:r>
              <a:rPr b="1" sz="1300" lang="en"/>
              <a:t>The Daily high ranges from 25-78 degrees fahrenheit </a:t>
            </a:r>
          </a:p>
          <a:p>
            <a:pPr>
              <a:spcBef>
                <a:spcPts val="0"/>
              </a:spcBef>
              <a:buNone/>
            </a:pPr>
            <a:r>
              <a:rPr b="1" sz="1300" lang="en"/>
              <a:t>The Daily low ranges from 5-53 degrees fahrenheit so we concluded that there should be heating in the buildings especially the mall and day care where most of the youth would be</a:t>
            </a:r>
          </a:p>
        </p:txBody>
      </p:sp>
    </p:spTree>
  </p:cSld>
  <p:clrMapOvr>
    <a:masterClrMapping/>
  </p:clrMapOvr>
  <mc:AlternateContent>
    <mc:Choice Requires="p14">
      <p:transition spd="slow">
        <p14:flip dir="l"/>
      </p:transition>
    </mc:Choice>
    <mc:Fallback>
      <p:transition spd="slow">
        <p:fade/>
      </p:transition>
    </mc:Fallback>
  </mc:AlternateContent>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129"/>
                                        </p:tgtEl>
                                        <p:attrNameLst>
                                          <p:attrName>style.visibility</p:attrName>
                                        </p:attrNameLst>
                                      </p:cBhvr>
                                      <p:to>
                                        <p:strVal val="visible"/>
                                      </p:to>
                                    </p:set>
                                    <p:animEffect transition="in" filter="fade">
                                      <p:cBhvr>
                                        <p:cTn dur="1000"/>
                                        <p:tgtEl>
                                          <p:spTgt spid="129"/>
                                        </p:tgtEl>
                                      </p:cBhvr>
                                    </p:animEffect>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ppt_w</p:attrName>
                                        </p:attrNameLst>
                                      </p:cBhvr>
                                      <p:tavLst>
                                        <p:tav tm="0" fmla="">
                                          <p:val>
                                            <p:strVal val="0"/>
                                          </p:val>
                                        </p:tav>
                                        <p:tav tm="100000" fmla="">
                                          <p:val>
                                            <p:strVal val="#ppt_w"/>
                                          </p:val>
                                        </p:tav>
                                      </p:tavLst>
                                    </p:anim>
                                    <p:anim calcmode="lin" valueType="num">
                                      <p:cBhvr additive="base">
                                        <p:cTn dur="1000"/>
                                        <p:tgtEl>
                                          <p:spTgt spid="131"/>
                                        </p:tgtEl>
                                        <p:attrNameLst>
                                          <p:attrName>ppt_h</p:attrName>
                                        </p:attrNameLst>
                                      </p:cBhvr>
                                      <p:tavLst>
                                        <p:tav tm="0" fmla="">
                                          <p:val>
                                            <p:strVal val="0"/>
                                          </p:val>
                                        </p:tav>
                                        <p:tav tm="100000" fmla="">
                                          <p:val>
                                            <p:strVal val="#ppt_h"/>
                                          </p:val>
                                        </p:tav>
                                      </p:tavLst>
                                    </p:anim>
                                  </p:childTnLst>
                                </p:cTn>
                              </p:par>
                            </p:childTnLst>
                          </p:cTn>
                        </p:par>
                        <p:par>
                          <p:cTn fill="hold">
                            <p:stCondLst>
                              <p:cond delay="2000"/>
                            </p:stCondLst>
                            <p:childTnLst>
                              <p:par>
                                <p:cTn presetID="8" fill="hold" presetSubtype="0" presetClass="emph" nodeType="afterEffect">
                                  <p:stCondLst>
                                    <p:cond delay="0"/>
                                  </p:stCondLst>
                                  <p:childTnLst>
                                    <p:animRot by="-21600000">
                                      <p:cBhvr>
                                        <p:cTn dur="1000" fill="hold"/>
                                        <p:tgtEl>
                                          <p:spTgt spid="133"/>
                                        </p:tgtEl>
                                        <p:attrNameLst>
                                          <p:attrName>r</p:attrName>
                                        </p:attrNameLst>
                                      </p:cBhvr>
                                    </p:animRot>
                                  </p:childTnLst>
                                </p:cTn>
                              </p:par>
                            </p:childTnLst>
                          </p:cTn>
                        </p:par>
                        <p:par>
                          <p:cTn fill="hold">
                            <p:stCondLst>
                              <p:cond delay="3000"/>
                            </p:stCondLst>
                            <p:childTnLst>
                              <p:par>
                                <p:cTn presetID="2" fill="hold" presetSubtype="8" presetClass="entr" nodeType="afterEffect">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ppt_x</p:attrName>
                                        </p:attrNameLst>
                                      </p:cBhvr>
                                      <p:tavLst>
                                        <p:tav tm="0" fmla="">
                                          <p:val>
                                            <p:strVal val="#ppt_x-1"/>
                                          </p:val>
                                        </p:tav>
                                        <p:tav tm="100000" fmla="">
                                          <p:val>
                                            <p:strVal val="#ppt_x"/>
                                          </p:val>
                                        </p:tav>
                                      </p:tavLst>
                                    </p:anim>
                                  </p:childTnLst>
                                </p:cTn>
                              </p:par>
                            </p:childTnLst>
                          </p:cTn>
                        </p:par>
                        <p:par>
                          <p:cTn fill="hold">
                            <p:stCondLst>
                              <p:cond delay="4000"/>
                            </p:stCondLst>
                            <p:childTnLst>
                              <p:par>
                                <p:cTn presetID="2" fill="hold" presetSubtype="8" presetClass="entr" nodeType="afterEffect">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31"/>
                                        </p:tgtEl>
                                        <p:attrNameLst>
                                          <p:attrName>style.visibility</p:attrName>
                                        </p:attrNameLst>
                                      </p:cBhvr>
                                      <p:to>
                                        <p:strVal val="visible"/>
                                      </p:to>
                                    </p:set>
                                    <p:animEffect transition="in" filter="fade">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